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8" r:id="rId2"/>
    <p:sldId id="398" r:id="rId3"/>
    <p:sldId id="404" r:id="rId4"/>
    <p:sldId id="458" r:id="rId5"/>
    <p:sldId id="402" r:id="rId6"/>
    <p:sldId id="386" r:id="rId7"/>
    <p:sldId id="403" r:id="rId8"/>
    <p:sldId id="392" r:id="rId9"/>
    <p:sldId id="259" r:id="rId10"/>
    <p:sldId id="401" r:id="rId11"/>
    <p:sldId id="437" r:id="rId12"/>
    <p:sldId id="400" r:id="rId13"/>
    <p:sldId id="438" r:id="rId14"/>
    <p:sldId id="426" r:id="rId15"/>
    <p:sldId id="399" r:id="rId16"/>
    <p:sldId id="405" r:id="rId17"/>
    <p:sldId id="427" r:id="rId18"/>
    <p:sldId id="473" r:id="rId19"/>
    <p:sldId id="428" r:id="rId20"/>
    <p:sldId id="407" r:id="rId21"/>
    <p:sldId id="452" r:id="rId22"/>
    <p:sldId id="453" r:id="rId23"/>
    <p:sldId id="455" r:id="rId24"/>
    <p:sldId id="411" r:id="rId25"/>
    <p:sldId id="456" r:id="rId26"/>
    <p:sldId id="413" r:id="rId27"/>
    <p:sldId id="414" r:id="rId28"/>
    <p:sldId id="415" r:id="rId29"/>
    <p:sldId id="432" r:id="rId30"/>
    <p:sldId id="447" r:id="rId31"/>
    <p:sldId id="448" r:id="rId32"/>
    <p:sldId id="449" r:id="rId33"/>
    <p:sldId id="457" r:id="rId34"/>
    <p:sldId id="474" r:id="rId35"/>
    <p:sldId id="338" r:id="rId36"/>
    <p:sldId id="289" r:id="rId37"/>
    <p:sldId id="308" r:id="rId38"/>
    <p:sldId id="286" r:id="rId39"/>
    <p:sldId id="326" r:id="rId40"/>
    <p:sldId id="325" r:id="rId41"/>
    <p:sldId id="354" r:id="rId42"/>
    <p:sldId id="367" r:id="rId43"/>
    <p:sldId id="370" r:id="rId44"/>
    <p:sldId id="371" r:id="rId45"/>
    <p:sldId id="368" r:id="rId46"/>
    <p:sldId id="372" r:id="rId47"/>
    <p:sldId id="373" r:id="rId48"/>
    <p:sldId id="369" r:id="rId49"/>
    <p:sldId id="374" r:id="rId50"/>
    <p:sldId id="375" r:id="rId51"/>
    <p:sldId id="359" r:id="rId52"/>
    <p:sldId id="376" r:id="rId53"/>
    <p:sldId id="377" r:id="rId54"/>
    <p:sldId id="459" r:id="rId55"/>
    <p:sldId id="439" r:id="rId56"/>
    <p:sldId id="442" r:id="rId57"/>
    <p:sldId id="443" r:id="rId58"/>
    <p:sldId id="444" r:id="rId59"/>
    <p:sldId id="445" r:id="rId60"/>
    <p:sldId id="344" r:id="rId61"/>
    <p:sldId id="352" r:id="rId62"/>
    <p:sldId id="379" r:id="rId63"/>
    <p:sldId id="461" r:id="rId64"/>
    <p:sldId id="462" r:id="rId65"/>
    <p:sldId id="463" r:id="rId66"/>
    <p:sldId id="464" r:id="rId67"/>
    <p:sldId id="465" r:id="rId68"/>
    <p:sldId id="466" r:id="rId69"/>
    <p:sldId id="467" r:id="rId70"/>
    <p:sldId id="468" r:id="rId71"/>
    <p:sldId id="469" r:id="rId72"/>
    <p:sldId id="470" r:id="rId73"/>
    <p:sldId id="471" r:id="rId74"/>
    <p:sldId id="472" r:id="rId75"/>
    <p:sldId id="418" r:id="rId76"/>
    <p:sldId id="450" r:id="rId77"/>
    <p:sldId id="419" r:id="rId78"/>
    <p:sldId id="421" r:id="rId79"/>
    <p:sldId id="422" r:id="rId80"/>
    <p:sldId id="424" r:id="rId81"/>
    <p:sldId id="423" r:id="rId82"/>
    <p:sldId id="451" r:id="rId83"/>
    <p:sldId id="297"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337FF"/>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6"/>
    <p:restoredTop sz="66375" autoAdjust="0"/>
  </p:normalViewPr>
  <p:slideViewPr>
    <p:cSldViewPr snapToGrid="0">
      <p:cViewPr varScale="1">
        <p:scale>
          <a:sx n="59" d="100"/>
          <a:sy n="59" d="100"/>
        </p:scale>
        <p:origin x="-252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Workbook2" TargetMode="External"/><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0137246760979"/>
          <c:y val="0.0927759355190918"/>
          <c:w val="0.472168340611252"/>
          <c:h val="0.73992238246195"/>
        </c:manualLayout>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00917185522501049"/>
                  <c:y val="-0.0550169199522142"/>
                </c:manualLayout>
              </c:layout>
              <c:tx>
                <c:rich>
                  <a:bodyPr/>
                  <a:lstStyle/>
                  <a:p>
                    <a:fld id="{EB22EC9C-B36A-1E4D-A602-F5ED54A5F951}" type="CATEGORYNAME">
                      <a:rPr lang="en-US" smtClean="0"/>
                      <a:pPr/>
                      <a:t>[CATEGORY NAME]</a:t>
                    </a:fld>
                    <a:endParaRPr lang="en-US" dirty="0" smtClean="0"/>
                  </a:p>
                  <a:p>
                    <a:r>
                      <a:rPr lang="en-US" dirty="0" smtClean="0"/>
                      <a:t>45%</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21777620765066"/>
                      <c:h val="0.161676665272153"/>
                    </c:manualLayout>
                  </c15:layout>
                  <c15:dlblFieldTable/>
                  <c15:showDataLabelsRange val="0"/>
                </c:ext>
              </c:extLst>
            </c:dLbl>
            <c:dLbl>
              <c:idx val="1"/>
              <c:layout>
                <c:manualLayout>
                  <c:x val="0.00469552106593033"/>
                  <c:y val="-0.0148122476794423"/>
                </c:manualLayout>
              </c:layout>
              <c:tx>
                <c:rich>
                  <a:bodyPr/>
                  <a:lstStyle/>
                  <a:p>
                    <a:fld id="{BC674F10-DF5A-F349-81CA-5F8DC4FFDAED}" type="CATEGORYNAME">
                      <a:rPr lang="en-US" smtClean="0"/>
                      <a:pPr/>
                      <a:t>[CATEGORY NAME]</a:t>
                    </a:fld>
                    <a:endParaRPr lang="en-US" dirty="0" smtClean="0"/>
                  </a:p>
                  <a:p>
                    <a:r>
                      <a:rPr lang="en-US" dirty="0" smtClean="0"/>
                      <a:t>15%</a:t>
                    </a:r>
                  </a:p>
                </c:rich>
              </c:tx>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Lst>
            </c:dLbl>
            <c:dLbl>
              <c:idx val="2"/>
              <c:layout>
                <c:manualLayout>
                  <c:x val="-0.0144129964165597"/>
                  <c:y val="0.0296244953588846"/>
                </c:manualLayout>
              </c:layout>
              <c:tx>
                <c:rich>
                  <a:bodyPr/>
                  <a:lstStyle/>
                  <a:p>
                    <a:fld id="{1C759E57-440D-6441-B61C-B431DE4FF794}" type="CATEGORYNAME">
                      <a:rPr lang="en-US" smtClean="0"/>
                      <a:pPr/>
                      <a:t>[CATEGORY NAME]</a:t>
                    </a:fld>
                    <a:endParaRPr lang="en-US" dirty="0" smtClean="0"/>
                  </a:p>
                  <a:p>
                    <a:r>
                      <a:rPr lang="en-US" dirty="0" smtClean="0"/>
                      <a:t>30%</a:t>
                    </a:r>
                  </a:p>
                </c:rich>
              </c:tx>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Lst>
            </c:dLbl>
            <c:dLbl>
              <c:idx val="3"/>
              <c:layout>
                <c:manualLayout>
                  <c:x val="-0.00410662068263956"/>
                  <c:y val="1.66616959273817E-7"/>
                </c:manualLayout>
              </c:layout>
              <c:tx>
                <c:rich>
                  <a:bodyPr/>
                  <a:lstStyle/>
                  <a:p>
                    <a:fld id="{D71F00D0-79A4-304F-89B0-58C6D6D6AA19}" type="CATEGORYNAME">
                      <a:rPr lang="en-US" smtClean="0"/>
                      <a:pPr/>
                      <a:t>[CATEGORY NAME]</a:t>
                    </a:fld>
                    <a:endParaRPr lang="en-US" dirty="0" smtClean="0"/>
                  </a:p>
                  <a:p>
                    <a:r>
                      <a:rPr lang="en-US" dirty="0" smtClean="0"/>
                      <a:t>10%</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95015802364987"/>
                      <c:h val="0.238577530256254"/>
                    </c:manualLayout>
                  </c15:layout>
                  <c15:dlblFieldTable/>
                  <c15:showDataLabelsRange val="0"/>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Sheet1!$D$5:$D$8</c:f>
              <c:strCache>
                <c:ptCount val="4"/>
                <c:pt idx="0">
                  <c:v>Assignments</c:v>
                </c:pt>
                <c:pt idx="1">
                  <c:v>Midterm</c:v>
                </c:pt>
                <c:pt idx="2">
                  <c:v>Final</c:v>
                </c:pt>
                <c:pt idx="3">
                  <c:v>Section Participation</c:v>
                </c:pt>
              </c:strCache>
            </c:strRef>
          </c:cat>
          <c:val>
            <c:numRef>
              <c:f>Sheet1!$E$5:$E$8</c:f>
              <c:numCache>
                <c:formatCode>General</c:formatCode>
                <c:ptCount val="4"/>
                <c:pt idx="0">
                  <c:v>45.0</c:v>
                </c:pt>
                <c:pt idx="1">
                  <c:v>15.0</c:v>
                </c:pt>
                <c:pt idx="2">
                  <c:v>30.0</c:v>
                </c:pt>
                <c:pt idx="3">
                  <c:v>10.0</c:v>
                </c:pt>
              </c:numCache>
            </c:numRef>
          </c:val>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9EE27-DB01-B340-9F62-6D06982A8566}" type="datetimeFigureOut">
              <a:rPr lang="en-US" smtClean="0"/>
              <a:t>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70C917-C062-F348-A2C6-E8664B36AAFB}" type="slidenum">
              <a:rPr lang="en-US" smtClean="0"/>
              <a:t>‹#›</a:t>
            </a:fld>
            <a:endParaRPr lang="en-US"/>
          </a:p>
        </p:txBody>
      </p:sp>
    </p:spTree>
    <p:extLst>
      <p:ext uri="{BB962C8B-B14F-4D97-AF65-F5344CB8AC3E}">
        <p14:creationId xmlns:p14="http://schemas.microsoft.com/office/powerpoint/2010/main" val="25520170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smtClean="0"/>
          </a:p>
        </p:txBody>
      </p:sp>
    </p:spTree>
    <p:extLst>
      <p:ext uri="{BB962C8B-B14F-4D97-AF65-F5344CB8AC3E}">
        <p14:creationId xmlns:p14="http://schemas.microsoft.com/office/powerpoint/2010/main" val="1881585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FD4B20-B29D-754E-B8E3-F0F55ACFC75F}" type="slidenum">
              <a:rPr lang="en-US" altLang="en-US"/>
              <a:pPr/>
              <a:t>20</a:t>
            </a:fld>
            <a:endParaRPr lang="en-US" altLang="en-US"/>
          </a:p>
        </p:txBody>
      </p:sp>
      <p:sp>
        <p:nvSpPr>
          <p:cNvPr id="10035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7560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AEFC596-E209-D64B-A8AE-82763F5912FD}" type="slidenum">
              <a:rPr lang="en-US" altLang="en-US"/>
              <a:pPr/>
              <a:t>21</a:t>
            </a:fld>
            <a:endParaRPr lang="en-US" altLang="en-US"/>
          </a:p>
        </p:txBody>
      </p:sp>
      <p:sp>
        <p:nvSpPr>
          <p:cNvPr id="11673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673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51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teach software</a:t>
            </a:r>
            <a:r>
              <a:rPr lang="en-US" baseline="0" dirty="0" smtClean="0"/>
              <a:t> engineering principles. Much larger than just programming.</a:t>
            </a:r>
          </a:p>
          <a:p>
            <a:r>
              <a:rPr lang="en-US" baseline="0" dirty="0" smtClean="0"/>
              <a:t>Mechanics of the language are nothing compared to the principles.</a:t>
            </a:r>
          </a:p>
          <a:p>
            <a:r>
              <a:rPr lang="en-US" baseline="0" dirty="0" smtClean="0"/>
              <a:t>You are going to learn the principles by programming in Java</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22</a:t>
            </a:fld>
            <a:endParaRPr lang="en-US"/>
          </a:p>
        </p:txBody>
      </p:sp>
    </p:spTree>
    <p:extLst>
      <p:ext uri="{BB962C8B-B14F-4D97-AF65-F5344CB8AC3E}">
        <p14:creationId xmlns:p14="http://schemas.microsoft.com/office/powerpoint/2010/main" val="129912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23</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36593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24</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7082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25</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altLang="en-US" dirty="0" smtClean="0"/>
              <a:t>Estimated 700,000</a:t>
            </a:r>
            <a:r>
              <a:rPr lang="en-US" altLang="en-US" baseline="0" dirty="0" smtClean="0"/>
              <a:t> deaths from fame malaria and TB drugs in 2013:</a:t>
            </a:r>
          </a:p>
          <a:p>
            <a:r>
              <a:rPr lang="en-US" sz="1200" dirty="0" smtClean="0"/>
              <a:t>http://</a:t>
            </a:r>
            <a:r>
              <a:rPr lang="en-US" sz="1200" dirty="0" err="1" smtClean="0"/>
              <a:t>www.un.org</a:t>
            </a:r>
            <a:r>
              <a:rPr lang="en-US" sz="1200" dirty="0" smtClean="0"/>
              <a:t>/</a:t>
            </a:r>
            <a:r>
              <a:rPr lang="en-US" sz="1200" dirty="0" err="1" smtClean="0"/>
              <a:t>africarenewal</a:t>
            </a:r>
            <a:r>
              <a:rPr lang="en-US" sz="1200" dirty="0" smtClean="0"/>
              <a:t>/magazine/may-2013/counterfeit-drugs-raise-africa%E2%80%99s-temperature</a:t>
            </a:r>
          </a:p>
          <a:p>
            <a:endParaRPr lang="en-US" altLang="en-US" sz="1200" dirty="0" smtClean="0"/>
          </a:p>
          <a:p>
            <a:r>
              <a:rPr lang="en-US" altLang="en-US" sz="1200" dirty="0" smtClean="0"/>
              <a:t>Bright Simmons from Ghana made an application which let people verify if their medication was authentic</a:t>
            </a:r>
            <a:endParaRPr lang="en-US" altLang="en-US" dirty="0"/>
          </a:p>
        </p:txBody>
      </p:sp>
    </p:spTree>
    <p:extLst>
      <p:ext uri="{BB962C8B-B14F-4D97-AF65-F5344CB8AC3E}">
        <p14:creationId xmlns:p14="http://schemas.microsoft.com/office/powerpoint/2010/main" val="167162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C87C5D-9974-EC47-94C8-2199ECD59DC4}" type="slidenum">
              <a:rPr lang="en-US" altLang="en-US"/>
              <a:pPr/>
              <a:t>26</a:t>
            </a:fld>
            <a:endParaRPr lang="en-US" altLang="en-US"/>
          </a:p>
        </p:txBody>
      </p:sp>
      <p:sp>
        <p:nvSpPr>
          <p:cNvPr id="11059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50859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CF5D7B-2551-AE47-BA04-2BA74DA19AED}" type="slidenum">
              <a:rPr lang="en-US" altLang="en-US"/>
              <a:pPr/>
              <a:t>27</a:t>
            </a:fld>
            <a:endParaRPr lang="en-US" altLang="en-US"/>
          </a:p>
        </p:txBody>
      </p:sp>
      <p:sp>
        <p:nvSpPr>
          <p:cNvPr id="11161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161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88891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8CA6D42-F79B-F44C-9203-487E478D6EB2}" type="slidenum">
              <a:rPr lang="en-US" altLang="en-US"/>
              <a:pPr/>
              <a:t>28</a:t>
            </a:fld>
            <a:endParaRPr lang="en-US" altLang="en-US"/>
          </a:p>
        </p:txBody>
      </p:sp>
      <p:sp>
        <p:nvSpPr>
          <p:cNvPr id="112641"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264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9615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29</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578899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6</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007455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want all of you to be successful</a:t>
            </a:r>
          </a:p>
          <a:p>
            <a:r>
              <a:rPr lang="en-US" baseline="0" dirty="0" smtClean="0"/>
              <a:t>That</a:t>
            </a:r>
            <a:r>
              <a:rPr lang="fr-FR" baseline="0" dirty="0" smtClean="0"/>
              <a:t>’</a:t>
            </a:r>
            <a:r>
              <a:rPr lang="en-US" baseline="0" dirty="0" smtClean="0"/>
              <a:t>s why we have such a large course staff</a:t>
            </a:r>
          </a:p>
          <a:p>
            <a:r>
              <a:rPr lang="en-US" dirty="0" smtClean="0"/>
              <a:t>And</a:t>
            </a:r>
            <a:r>
              <a:rPr lang="en-US" baseline="0" dirty="0" smtClean="0"/>
              <a:t> its not like it</a:t>
            </a:r>
            <a:r>
              <a:rPr lang="fr-FR" baseline="0" dirty="0" smtClean="0"/>
              <a:t>’</a:t>
            </a:r>
            <a:r>
              <a:rPr lang="en-US" baseline="0" dirty="0" smtClean="0"/>
              <a:t>s a </a:t>
            </a:r>
            <a:r>
              <a:rPr lang="en-US" baseline="0" dirty="0" err="1" smtClean="0"/>
              <a:t>ya-ya</a:t>
            </a:r>
            <a:r>
              <a:rPr lang="en-US" baseline="0" dirty="0" smtClean="0"/>
              <a:t> course where we all hold hands and sing </a:t>
            </a:r>
            <a:r>
              <a:rPr lang="en-US" baseline="0" dirty="0" err="1" smtClean="0"/>
              <a:t>koombaya</a:t>
            </a:r>
            <a:r>
              <a:rPr lang="en-US" baseline="0" dirty="0" smtClean="0"/>
              <a:t>. Its real material.</a:t>
            </a:r>
          </a:p>
          <a:p>
            <a:r>
              <a:rPr lang="en-US" baseline="0" dirty="0" smtClean="0"/>
              <a:t>But over years and years and years we have been working on our material so that everyone gets through…</a:t>
            </a:r>
          </a:p>
          <a:p>
            <a:r>
              <a:rPr lang="en-US" dirty="0" smtClean="0"/>
              <a:t>Not competing against anyone but yourself</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33</a:t>
            </a:fld>
            <a:endParaRPr lang="en-US"/>
          </a:p>
        </p:txBody>
      </p:sp>
    </p:spTree>
    <p:extLst>
      <p:ext uri="{BB962C8B-B14F-4D97-AF65-F5344CB8AC3E}">
        <p14:creationId xmlns:p14="http://schemas.microsoft.com/office/powerpoint/2010/main" val="1008484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36</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He looks like an old </a:t>
            </a:r>
            <a:r>
              <a:rPr lang="en-US" dirty="0" err="1" smtClean="0"/>
              <a:t>machintosh</a:t>
            </a:r>
            <a:r>
              <a:rPr lang="en-US" dirty="0" smtClean="0"/>
              <a:t> machine.</a:t>
            </a:r>
          </a:p>
          <a:p>
            <a:r>
              <a:rPr lang="en-US" dirty="0" err="1" smtClean="0"/>
              <a:t>Hes</a:t>
            </a:r>
            <a:r>
              <a:rPr lang="en-US" dirty="0" smtClean="0"/>
              <a:t> got legs… one sticks out the back. That</a:t>
            </a:r>
            <a:r>
              <a:rPr lang="fr-FR" dirty="0" smtClean="0"/>
              <a:t>’</a:t>
            </a:r>
            <a:r>
              <a:rPr lang="en-US" dirty="0" smtClean="0"/>
              <a:t>s just the way it is.</a:t>
            </a:r>
            <a:endParaRPr lang="en-US" dirty="0"/>
          </a:p>
        </p:txBody>
      </p:sp>
    </p:spTree>
    <p:extLst>
      <p:ext uri="{BB962C8B-B14F-4D97-AF65-F5344CB8AC3E}">
        <p14:creationId xmlns:p14="http://schemas.microsoft.com/office/powerpoint/2010/main" val="1479594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37</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Tomorrow</a:t>
            </a:r>
            <a:r>
              <a:rPr lang="en-US" baseline="0" dirty="0" smtClean="0"/>
              <a:t> you will learn that </a:t>
            </a:r>
            <a:r>
              <a:rPr lang="en-US" baseline="0" dirty="0" err="1" smtClean="0"/>
              <a:t>Karel</a:t>
            </a:r>
            <a:r>
              <a:rPr lang="en-US" baseline="0" dirty="0" smtClean="0"/>
              <a:t> is actually a very gentle introduction to programming</a:t>
            </a:r>
            <a:endParaRPr lang="en-US" dirty="0"/>
          </a:p>
        </p:txBody>
      </p:sp>
    </p:spTree>
    <p:extLst>
      <p:ext uri="{BB962C8B-B14F-4D97-AF65-F5344CB8AC3E}">
        <p14:creationId xmlns:p14="http://schemas.microsoft.com/office/powerpoint/2010/main" val="1837209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BB2F2E-B185-B94E-BF43-8ACBDA84B7E4}" type="slidenum">
              <a:rPr lang="en-US"/>
              <a:pPr/>
              <a:t>38</a:t>
            </a:fld>
            <a:endParaRPr lang="en-US"/>
          </a:p>
        </p:txBody>
      </p:sp>
      <p:sp>
        <p:nvSpPr>
          <p:cNvPr id="5038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38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sz="1200" kern="1200" dirty="0" smtClean="0">
                <a:solidFill>
                  <a:schemeClr val="tx1"/>
                </a:solidFill>
                <a:latin typeface="+mn-lt"/>
                <a:ea typeface="+mn-ea"/>
                <a:cs typeface="+mn-cs"/>
              </a:rPr>
              <a:t>To you it might not be exciting but to </a:t>
            </a:r>
            <a:r>
              <a:rPr lang="en-US" sz="1200" kern="1200" dirty="0" err="1" smtClean="0">
                <a:solidFill>
                  <a:schemeClr val="tx1"/>
                </a:solidFill>
                <a:latin typeface="+mn-lt"/>
                <a:ea typeface="+mn-ea"/>
                <a:cs typeface="+mn-cs"/>
              </a:rPr>
              <a:t>karel</a:t>
            </a:r>
            <a:r>
              <a:rPr lang="en-US" sz="1200" kern="1200" dirty="0" smtClean="0">
                <a:solidFill>
                  <a:schemeClr val="tx1"/>
                </a:solidFill>
                <a:latin typeface="+mn-lt"/>
                <a:ea typeface="+mn-ea"/>
                <a:cs typeface="+mn-cs"/>
              </a:rPr>
              <a:t> its very exciting.</a:t>
            </a:r>
            <a:endParaRPr lang="en-US" dirty="0"/>
          </a:p>
        </p:txBody>
      </p:sp>
    </p:spTree>
    <p:extLst>
      <p:ext uri="{BB962C8B-B14F-4D97-AF65-F5344CB8AC3E}">
        <p14:creationId xmlns:p14="http://schemas.microsoft.com/office/powerpoint/2010/main" val="1462173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39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88927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40</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748835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41</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Tomorrow</a:t>
            </a:r>
            <a:r>
              <a:rPr lang="en-US" baseline="0" dirty="0" smtClean="0"/>
              <a:t> you will learn that </a:t>
            </a:r>
            <a:r>
              <a:rPr lang="en-US" baseline="0" dirty="0" err="1" smtClean="0"/>
              <a:t>Karel</a:t>
            </a:r>
            <a:r>
              <a:rPr lang="en-US" baseline="0" dirty="0" smtClean="0"/>
              <a:t> is actually a very gentle introduction to programming</a:t>
            </a:r>
            <a:endParaRPr lang="en-US" dirty="0"/>
          </a:p>
        </p:txBody>
      </p:sp>
    </p:spTree>
    <p:extLst>
      <p:ext uri="{BB962C8B-B14F-4D97-AF65-F5344CB8AC3E}">
        <p14:creationId xmlns:p14="http://schemas.microsoft.com/office/powerpoint/2010/main" val="1431791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42</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65358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3376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825434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7</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smtClean="0"/>
              <a:t>Just need to know how to turn on a computer.</a:t>
            </a:r>
          </a:p>
          <a:p>
            <a:endParaRPr lang="en-US" dirty="0" smtClean="0"/>
          </a:p>
          <a:p>
            <a:r>
              <a:rPr lang="en-US" dirty="0" smtClean="0"/>
              <a:t>In fact about</a:t>
            </a:r>
            <a:r>
              <a:rPr lang="en-US" baseline="0" dirty="0" smtClean="0"/>
              <a:t> 7 years ago I was in your seats learning programming.</a:t>
            </a:r>
          </a:p>
          <a:p>
            <a:r>
              <a:rPr lang="en-US" baseline="0" dirty="0" smtClean="0"/>
              <a:t>… and then I did the grad school thing and the teaching thing.</a:t>
            </a:r>
          </a:p>
          <a:p>
            <a:r>
              <a:rPr lang="en-US" baseline="0" dirty="0" smtClean="0"/>
              <a:t>It worked out.</a:t>
            </a:r>
          </a:p>
          <a:p>
            <a:endParaRPr lang="en-US" dirty="0" smtClean="0"/>
          </a:p>
        </p:txBody>
      </p:sp>
    </p:spTree>
    <p:extLst>
      <p:ext uri="{BB962C8B-B14F-4D97-AF65-F5344CB8AC3E}">
        <p14:creationId xmlns:p14="http://schemas.microsoft.com/office/powerpoint/2010/main" val="26660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4962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9239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641585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48</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17081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95029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50</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9766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51</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95109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52</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0040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829269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47704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8</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10167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55</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9365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362607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37629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58</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110623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96347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63</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19461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64</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38587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65</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12849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66</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6407159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67</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41505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12</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9563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68</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384373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69</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63343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70</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09872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71</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55559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72</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86011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73</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73024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4D51F5-C70E-A64C-967A-31997C3505EA}" type="slidenum">
              <a:rPr lang="en-US"/>
              <a:pPr/>
              <a:t>74</a:t>
            </a:fld>
            <a:endParaRPr lang="en-US"/>
          </a:p>
        </p:txBody>
      </p:sp>
      <p:sp>
        <p:nvSpPr>
          <p:cNvPr id="348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762969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75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314910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82</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76036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2C7D37-D92C-0D48-9DBD-407E1F3838C8}" type="slidenum">
              <a:rPr lang="en-US"/>
              <a:pPr/>
              <a:t>83</a:t>
            </a:fld>
            <a:endParaRPr lang="en-US"/>
          </a:p>
        </p:txBody>
      </p:sp>
      <p:sp>
        <p:nvSpPr>
          <p:cNvPr id="4505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baseline="0" dirty="0" smtClean="0"/>
          </a:p>
        </p:txBody>
      </p:sp>
    </p:spTree>
    <p:extLst>
      <p:ext uri="{BB962C8B-B14F-4D97-AF65-F5344CB8AC3E}">
        <p14:creationId xmlns:p14="http://schemas.microsoft.com/office/powerpoint/2010/main" val="1606908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14</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62683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0E52CF3-B117-C743-916A-7AAA8A981D26}" type="slidenum">
              <a:rPr lang="en-US" altLang="en-US"/>
              <a:pPr/>
              <a:t>16</a:t>
            </a:fld>
            <a:endParaRPr lang="en-US" altLang="en-US"/>
          </a:p>
        </p:txBody>
      </p:sp>
      <p:sp>
        <p:nvSpPr>
          <p:cNvPr id="9625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0274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18</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43494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19</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86077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183415871"/>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958340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280216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70264260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375871-79E3-2746-9683-1953B4C22460}" type="datetimeFigureOut">
              <a:rPr lang="en-US" smtClean="0"/>
              <a:t>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15944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375871-79E3-2746-9683-1953B4C22460}" type="datetimeFigureOut">
              <a:rPr lang="en-US" smtClean="0"/>
              <a:t>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02557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375871-79E3-2746-9683-1953B4C22460}" type="datetimeFigureOut">
              <a:rPr lang="en-US" smtClean="0"/>
              <a:t>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67875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375871-79E3-2746-9683-1953B4C22460}" type="datetimeFigureOut">
              <a:rPr lang="en-US" smtClean="0"/>
              <a:t>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91190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75871-79E3-2746-9683-1953B4C22460}" type="datetimeFigureOut">
              <a:rPr lang="en-US" smtClean="0"/>
              <a:t>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6261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008941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7935534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75871-79E3-2746-9683-1953B4C22460}" type="datetimeFigureOut">
              <a:rPr lang="en-US" smtClean="0"/>
              <a:t>1/1/18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06843-1D85-4148-B746-DF7D94D9CB8C}" type="slidenum">
              <a:rPr lang="en-US" smtClean="0"/>
              <a:t>‹#›</a:t>
            </a:fld>
            <a:endParaRPr lang="en-US"/>
          </a:p>
        </p:txBody>
      </p:sp>
      <p:pic>
        <p:nvPicPr>
          <p:cNvPr id="7" name="Picture 4" descr="C:\Users\Chris\University\Teaching\cs221\WWW\slides\img\stanford.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204775" y="5920797"/>
            <a:ext cx="908052" cy="9060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2862974" y="6488668"/>
            <a:ext cx="3418052" cy="369332"/>
          </a:xfrm>
          <a:prstGeom prst="rect">
            <a:avLst/>
          </a:prstGeom>
          <a:noFill/>
        </p:spPr>
        <p:txBody>
          <a:bodyPr wrap="none" rtlCol="0">
            <a:spAutoFit/>
          </a:bodyPr>
          <a:lstStyle/>
          <a:p>
            <a:r>
              <a:rPr lang="en-US" smtClean="0">
                <a:solidFill>
                  <a:schemeClr val="bg1">
                    <a:lumMod val="65000"/>
                  </a:schemeClr>
                </a:solidFill>
                <a:latin typeface="+mj-lt"/>
              </a:rPr>
              <a:t>Piech, CS106A</a:t>
            </a:r>
            <a:r>
              <a:rPr lang="en-US" dirty="0" smtClean="0">
                <a:solidFill>
                  <a:schemeClr val="bg1">
                    <a:lumMod val="65000"/>
                  </a:schemeClr>
                </a:solidFill>
                <a:latin typeface="+mj-lt"/>
              </a:rPr>
              <a:t>,</a:t>
            </a:r>
            <a:r>
              <a:rPr lang="en-US" baseline="0" dirty="0" smtClean="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31662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www.nasa.gov/centers/ames/images/content/144975main_ACD06-0043-007.jpg" TargetMode="External"/><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Chris\University\Teaching\cs221\WWW\slides\img\wal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821" y="-1"/>
            <a:ext cx="9391552" cy="68480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CS106A: Programming Methodologies</a:t>
            </a:r>
            <a:endParaRPr lang="en-US" sz="4000" b="1" dirty="0">
              <a:solidFill>
                <a:schemeClr val="tx1"/>
              </a:solidFill>
              <a:latin typeface="Century Gothic"/>
              <a:cs typeface="Century Gothic"/>
            </a:endParaRPr>
          </a:p>
        </p:txBody>
      </p:sp>
      <p:pic>
        <p:nvPicPr>
          <p:cNvPr id="1028"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4465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D5D412-3627-4C73-8A3C-4C06A57700BA}" type="slidenum">
              <a:rPr lang="en-US" smtClean="0"/>
              <a:pPr/>
              <a:t>10</a:t>
            </a:fld>
            <a:endParaRPr lang="en-US"/>
          </a:p>
        </p:txBody>
      </p:sp>
      <p:sp>
        <p:nvSpPr>
          <p:cNvPr id="4" name="Content Placeholder 3"/>
          <p:cNvSpPr>
            <a:spLocks noGrp="1"/>
          </p:cNvSpPr>
          <p:nvPr>
            <p:ph sz="quarter" idx="1"/>
          </p:nvPr>
        </p:nvSpPr>
        <p:spPr>
          <a:xfrm>
            <a:off x="341385" y="917473"/>
            <a:ext cx="8616560" cy="4525963"/>
          </a:xfrm>
        </p:spPr>
        <p:txBody>
          <a:bodyPr/>
          <a:lstStyle/>
          <a:p>
            <a:r>
              <a:rPr lang="en-US" dirty="0" smtClean="0"/>
              <a:t>Weekly 50-min section led by awesome section leaders (the backbone of the class!)</a:t>
            </a:r>
          </a:p>
          <a:p>
            <a:r>
              <a:rPr lang="en-US" dirty="0" smtClean="0"/>
              <a:t>Signups begin on Thursday at 5:00pm and close Sunday at 5:00pm</a:t>
            </a:r>
          </a:p>
          <a:p>
            <a:r>
              <a:rPr lang="en-US" dirty="0" smtClean="0"/>
              <a:t>Pair programming with others in your section.</a:t>
            </a:r>
            <a:br>
              <a:rPr lang="en-US" dirty="0" smtClean="0"/>
            </a:br>
            <a:endParaRPr lang="en-US" dirty="0" smtClean="0"/>
          </a:p>
        </p:txBody>
      </p:sp>
      <p:pic>
        <p:nvPicPr>
          <p:cNvPr id="5" name="Picture 4" descr="section-lea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179" y="3759438"/>
            <a:ext cx="4418118" cy="294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Lectures and Sections</a:t>
            </a:r>
            <a:endParaRPr lang="en-US" sz="4600" dirty="0">
              <a:latin typeface="Calibri"/>
              <a:cs typeface="Calibri"/>
            </a:endParaRPr>
          </a:p>
        </p:txBody>
      </p:sp>
    </p:spTree>
    <p:extLst>
      <p:ext uri="{BB962C8B-B14F-4D97-AF65-F5344CB8AC3E}">
        <p14:creationId xmlns:p14="http://schemas.microsoft.com/office/powerpoint/2010/main" val="5683232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Office Hours</a:t>
            </a:r>
            <a:endParaRPr lang="en-US" sz="4000" b="1" dirty="0">
              <a:solidFill>
                <a:schemeClr val="tx1"/>
              </a:solidFill>
              <a:latin typeface="Century Gothic"/>
              <a:cs typeface="Century Gothic"/>
            </a:endParaRPr>
          </a:p>
        </p:txBody>
      </p:sp>
      <p:pic>
        <p:nvPicPr>
          <p:cNvPr id="3" name="Picture 2"/>
          <p:cNvPicPr>
            <a:picLocks noChangeAspect="1"/>
          </p:cNvPicPr>
          <p:nvPr/>
        </p:nvPicPr>
        <p:blipFill>
          <a:blip r:embed="rId2"/>
          <a:stretch>
            <a:fillRect/>
          </a:stretch>
        </p:blipFill>
        <p:spPr>
          <a:xfrm>
            <a:off x="1296786" y="1061250"/>
            <a:ext cx="6740698" cy="4497309"/>
          </a:xfrm>
          <a:prstGeom prst="rect">
            <a:avLst/>
          </a:prstGeom>
        </p:spPr>
      </p:pic>
      <p:sp>
        <p:nvSpPr>
          <p:cNvPr id="5" name="TextBox 4"/>
          <p:cNvSpPr txBox="1"/>
          <p:nvPr/>
        </p:nvSpPr>
        <p:spPr>
          <a:xfrm>
            <a:off x="631767" y="5685906"/>
            <a:ext cx="8257277" cy="830997"/>
          </a:xfrm>
          <a:prstGeom prst="rect">
            <a:avLst/>
          </a:prstGeom>
          <a:noFill/>
        </p:spPr>
        <p:txBody>
          <a:bodyPr wrap="square" rtlCol="0">
            <a:spAutoFit/>
          </a:bodyPr>
          <a:lstStyle/>
          <a:p>
            <a:pPr algn="ctr"/>
            <a:r>
              <a:rPr lang="en-US" sz="2400" dirty="0" err="1" smtClean="0"/>
              <a:t>LaIR</a:t>
            </a:r>
            <a:r>
              <a:rPr lang="en-US" sz="2400" dirty="0" smtClean="0"/>
              <a:t>: 6pm until midnight Sunday through Thursday (starting next Sunday)</a:t>
            </a:r>
            <a:endParaRPr lang="en-US" sz="2400" dirty="0"/>
          </a:p>
        </p:txBody>
      </p:sp>
    </p:spTree>
    <p:extLst>
      <p:ext uri="{BB962C8B-B14F-4D97-AF65-F5344CB8AC3E}">
        <p14:creationId xmlns:p14="http://schemas.microsoft.com/office/powerpoint/2010/main" val="200043338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7" name="Rectangle 3"/>
          <p:cNvSpPr>
            <a:spLocks noGrp="1" noChangeAspect="1" noChangeArrowheads="1"/>
          </p:cNvSpPr>
          <p:nvPr>
            <p:ph idx="1"/>
          </p:nvPr>
        </p:nvSpPr>
        <p:spPr>
          <a:xfrm>
            <a:off x="450850" y="1168400"/>
            <a:ext cx="8153400" cy="889000"/>
          </a:xfrm>
          <a:noFill/>
          <a:ln/>
        </p:spPr>
        <p:txBody>
          <a:bodyPr/>
          <a:lstStyle/>
          <a:p>
            <a:pPr marL="0" indent="0" algn="just">
              <a:lnSpc>
                <a:spcPct val="85000"/>
              </a:lnSpc>
              <a:spcBef>
                <a:spcPct val="0"/>
              </a:spcBef>
              <a:spcAft>
                <a:spcPct val="20000"/>
              </a:spcAft>
              <a:buNone/>
            </a:pPr>
            <a:r>
              <a:rPr lang="en-US" sz="2400" dirty="0"/>
              <a:t>Functionality and style grades for the assignments use the following scale:</a:t>
            </a:r>
          </a:p>
        </p:txBody>
      </p:sp>
      <p:grpSp>
        <p:nvGrpSpPr>
          <p:cNvPr id="492580" name="Group 36"/>
          <p:cNvGrpSpPr>
            <a:grpSpLocks/>
          </p:cNvGrpSpPr>
          <p:nvPr/>
        </p:nvGrpSpPr>
        <p:grpSpPr bwMode="auto">
          <a:xfrm>
            <a:off x="1295400" y="3200400"/>
            <a:ext cx="7162800" cy="457200"/>
            <a:chOff x="816" y="2016"/>
            <a:chExt cx="4512" cy="288"/>
          </a:xfrm>
        </p:grpSpPr>
        <p:grpSp>
          <p:nvGrpSpPr>
            <p:cNvPr id="492560" name="Group 16"/>
            <p:cNvGrpSpPr>
              <a:grpSpLocks/>
            </p:cNvGrpSpPr>
            <p:nvPr/>
          </p:nvGrpSpPr>
          <p:grpSpPr bwMode="auto">
            <a:xfrm>
              <a:off x="816" y="2099"/>
              <a:ext cx="379" cy="155"/>
              <a:chOff x="816" y="2151"/>
              <a:chExt cx="379" cy="155"/>
            </a:xfrm>
          </p:grpSpPr>
          <p:pic>
            <p:nvPicPr>
              <p:cNvPr id="492551" name="Picture 7" descr="check"/>
              <p:cNvPicPr>
                <a:picLocks noChangeAspect="1" noChangeArrowheads="1"/>
              </p:cNvPicPr>
              <p:nvPr/>
            </p:nvPicPr>
            <p:blipFill>
              <a:blip r:embed="rId3"/>
              <a:srcRect/>
              <a:stretch>
                <a:fillRect/>
              </a:stretch>
            </p:blipFill>
            <p:spPr bwMode="auto">
              <a:xfrm>
                <a:off x="816" y="2151"/>
                <a:ext cx="190" cy="153"/>
              </a:xfrm>
              <a:prstGeom prst="rect">
                <a:avLst/>
              </a:prstGeom>
              <a:noFill/>
            </p:spPr>
          </p:pic>
          <p:pic>
            <p:nvPicPr>
              <p:cNvPr id="492556" name="Picture 12" descr="plus"/>
              <p:cNvPicPr>
                <a:picLocks noChangeAspect="1" noChangeArrowheads="1"/>
              </p:cNvPicPr>
              <p:nvPr/>
            </p:nvPicPr>
            <p:blipFill>
              <a:blip r:embed="rId4"/>
              <a:srcRect/>
              <a:stretch>
                <a:fillRect/>
              </a:stretch>
            </p:blipFill>
            <p:spPr bwMode="auto">
              <a:xfrm>
                <a:off x="1040" y="2151"/>
                <a:ext cx="155" cy="155"/>
              </a:xfrm>
              <a:prstGeom prst="rect">
                <a:avLst/>
              </a:prstGeom>
              <a:noFill/>
            </p:spPr>
          </p:pic>
        </p:grpSp>
        <p:sp>
          <p:nvSpPr>
            <p:cNvPr id="492571" name="Text Box 27"/>
            <p:cNvSpPr txBox="1">
              <a:spLocks noChangeArrowheads="1"/>
            </p:cNvSpPr>
            <p:nvPr/>
          </p:nvSpPr>
          <p:spPr bwMode="auto">
            <a:xfrm>
              <a:off x="1440" y="2016"/>
              <a:ext cx="3888" cy="288"/>
            </a:xfrm>
            <a:prstGeom prst="rect">
              <a:avLst/>
            </a:prstGeom>
            <a:noFill/>
            <a:ln w="9525">
              <a:noFill/>
              <a:miter lim="800000"/>
              <a:headEnd/>
              <a:tailEnd/>
            </a:ln>
            <a:effectLst/>
          </p:spPr>
          <p:txBody>
            <a:bodyPr>
              <a:prstTxWarp prst="textNoShape">
                <a:avLst/>
              </a:prstTxWarp>
              <a:spAutoFit/>
            </a:bodyPr>
            <a:lstStyle/>
            <a:p>
              <a:r>
                <a:rPr lang="en-US" dirty="0"/>
                <a:t>Satisfies all requirements of the assignment.</a:t>
              </a:r>
            </a:p>
          </p:txBody>
        </p:sp>
      </p:grpSp>
      <p:grpSp>
        <p:nvGrpSpPr>
          <p:cNvPr id="492581" name="Group 37"/>
          <p:cNvGrpSpPr>
            <a:grpSpLocks/>
          </p:cNvGrpSpPr>
          <p:nvPr/>
        </p:nvGrpSpPr>
        <p:grpSpPr bwMode="auto">
          <a:xfrm>
            <a:off x="1295400" y="3733800"/>
            <a:ext cx="7543800" cy="457200"/>
            <a:chOff x="816" y="2352"/>
            <a:chExt cx="4752" cy="288"/>
          </a:xfrm>
        </p:grpSpPr>
        <p:pic>
          <p:nvPicPr>
            <p:cNvPr id="492554" name="Picture 10" descr="check"/>
            <p:cNvPicPr>
              <a:picLocks noChangeAspect="1" noChangeArrowheads="1"/>
            </p:cNvPicPr>
            <p:nvPr/>
          </p:nvPicPr>
          <p:blipFill>
            <a:blip r:embed="rId3"/>
            <a:srcRect/>
            <a:stretch>
              <a:fillRect/>
            </a:stretch>
          </p:blipFill>
          <p:spPr bwMode="auto">
            <a:xfrm>
              <a:off x="816" y="2432"/>
              <a:ext cx="190" cy="153"/>
            </a:xfrm>
            <a:prstGeom prst="rect">
              <a:avLst/>
            </a:prstGeom>
            <a:noFill/>
          </p:spPr>
        </p:pic>
        <p:sp>
          <p:nvSpPr>
            <p:cNvPr id="492572" name="Text Box 28"/>
            <p:cNvSpPr txBox="1">
              <a:spLocks noChangeArrowheads="1"/>
            </p:cNvSpPr>
            <p:nvPr/>
          </p:nvSpPr>
          <p:spPr bwMode="auto">
            <a:xfrm>
              <a:off x="1440" y="2352"/>
              <a:ext cx="4128" cy="288"/>
            </a:xfrm>
            <a:prstGeom prst="rect">
              <a:avLst/>
            </a:prstGeom>
            <a:noFill/>
            <a:ln w="9525">
              <a:noFill/>
              <a:miter lim="800000"/>
              <a:headEnd/>
              <a:tailEnd/>
            </a:ln>
            <a:effectLst/>
          </p:spPr>
          <p:txBody>
            <a:bodyPr>
              <a:prstTxWarp prst="textNoShape">
                <a:avLst/>
              </a:prstTxWarp>
              <a:spAutoFit/>
            </a:bodyPr>
            <a:lstStyle/>
            <a:p>
              <a:r>
                <a:rPr lang="en-US"/>
                <a:t>Meets most requirements, but with some problems.</a:t>
              </a:r>
            </a:p>
          </p:txBody>
        </p:sp>
      </p:grpSp>
      <p:grpSp>
        <p:nvGrpSpPr>
          <p:cNvPr id="492582" name="Group 38"/>
          <p:cNvGrpSpPr>
            <a:grpSpLocks/>
          </p:cNvGrpSpPr>
          <p:nvPr/>
        </p:nvGrpSpPr>
        <p:grpSpPr bwMode="auto">
          <a:xfrm>
            <a:off x="1295400" y="4267200"/>
            <a:ext cx="7162800" cy="457200"/>
            <a:chOff x="816" y="2688"/>
            <a:chExt cx="4512" cy="288"/>
          </a:xfrm>
        </p:grpSpPr>
        <p:grpSp>
          <p:nvGrpSpPr>
            <p:cNvPr id="492561" name="Group 17"/>
            <p:cNvGrpSpPr>
              <a:grpSpLocks/>
            </p:cNvGrpSpPr>
            <p:nvPr/>
          </p:nvGrpSpPr>
          <p:grpSpPr bwMode="auto">
            <a:xfrm>
              <a:off x="816" y="2772"/>
              <a:ext cx="374" cy="153"/>
              <a:chOff x="816" y="2553"/>
              <a:chExt cx="374" cy="153"/>
            </a:xfrm>
          </p:grpSpPr>
          <p:pic>
            <p:nvPicPr>
              <p:cNvPr id="492555" name="Picture 11" descr="check"/>
              <p:cNvPicPr>
                <a:picLocks noChangeAspect="1" noChangeArrowheads="1"/>
              </p:cNvPicPr>
              <p:nvPr/>
            </p:nvPicPr>
            <p:blipFill>
              <a:blip r:embed="rId3"/>
              <a:srcRect/>
              <a:stretch>
                <a:fillRect/>
              </a:stretch>
            </p:blipFill>
            <p:spPr bwMode="auto">
              <a:xfrm>
                <a:off x="816" y="2553"/>
                <a:ext cx="190" cy="153"/>
              </a:xfrm>
              <a:prstGeom prst="rect">
                <a:avLst/>
              </a:prstGeom>
              <a:noFill/>
            </p:spPr>
          </p:pic>
          <p:pic>
            <p:nvPicPr>
              <p:cNvPr id="492559" name="Picture 15" descr="minus"/>
              <p:cNvPicPr>
                <a:picLocks noChangeAspect="1" noChangeArrowheads="1"/>
              </p:cNvPicPr>
              <p:nvPr/>
            </p:nvPicPr>
            <p:blipFill>
              <a:blip r:embed="rId5"/>
              <a:srcRect/>
              <a:stretch>
                <a:fillRect/>
              </a:stretch>
            </p:blipFill>
            <p:spPr bwMode="auto">
              <a:xfrm>
                <a:off x="1040" y="2609"/>
                <a:ext cx="150" cy="39"/>
              </a:xfrm>
              <a:prstGeom prst="rect">
                <a:avLst/>
              </a:prstGeom>
              <a:noFill/>
            </p:spPr>
          </p:pic>
        </p:grpSp>
        <p:sp>
          <p:nvSpPr>
            <p:cNvPr id="492573" name="Text Box 29"/>
            <p:cNvSpPr txBox="1">
              <a:spLocks noChangeArrowheads="1"/>
            </p:cNvSpPr>
            <p:nvPr/>
          </p:nvSpPr>
          <p:spPr bwMode="auto">
            <a:xfrm>
              <a:off x="1440" y="2688"/>
              <a:ext cx="3888" cy="288"/>
            </a:xfrm>
            <a:prstGeom prst="rect">
              <a:avLst/>
            </a:prstGeom>
            <a:noFill/>
            <a:ln w="9525">
              <a:noFill/>
              <a:miter lim="800000"/>
              <a:headEnd/>
              <a:tailEnd/>
            </a:ln>
            <a:effectLst/>
          </p:spPr>
          <p:txBody>
            <a:bodyPr>
              <a:prstTxWarp prst="textNoShape">
                <a:avLst/>
              </a:prstTxWarp>
              <a:spAutoFit/>
            </a:bodyPr>
            <a:lstStyle/>
            <a:p>
              <a:r>
                <a:rPr lang="en-US" dirty="0" smtClean="0"/>
                <a:t>Has more </a:t>
              </a:r>
              <a:r>
                <a:rPr lang="en-US" dirty="0"/>
                <a:t>serious problems.</a:t>
              </a:r>
            </a:p>
          </p:txBody>
        </p:sp>
      </p:grpSp>
      <p:grpSp>
        <p:nvGrpSpPr>
          <p:cNvPr id="492583" name="Group 39"/>
          <p:cNvGrpSpPr>
            <a:grpSpLocks/>
          </p:cNvGrpSpPr>
          <p:nvPr/>
        </p:nvGrpSpPr>
        <p:grpSpPr bwMode="auto">
          <a:xfrm>
            <a:off x="1295400" y="4800600"/>
            <a:ext cx="7162800" cy="457200"/>
            <a:chOff x="816" y="3024"/>
            <a:chExt cx="4512" cy="288"/>
          </a:xfrm>
        </p:grpSpPr>
        <p:pic>
          <p:nvPicPr>
            <p:cNvPr id="492562" name="Picture 18" descr="minus"/>
            <p:cNvPicPr>
              <a:picLocks noChangeAspect="1" noChangeArrowheads="1"/>
            </p:cNvPicPr>
            <p:nvPr/>
          </p:nvPicPr>
          <p:blipFill>
            <a:blip r:embed="rId5"/>
            <a:srcRect/>
            <a:stretch>
              <a:fillRect/>
            </a:stretch>
          </p:blipFill>
          <p:spPr bwMode="auto">
            <a:xfrm>
              <a:off x="816" y="3151"/>
              <a:ext cx="150" cy="39"/>
            </a:xfrm>
            <a:prstGeom prst="rect">
              <a:avLst/>
            </a:prstGeom>
            <a:noFill/>
          </p:spPr>
        </p:pic>
        <p:sp>
          <p:nvSpPr>
            <p:cNvPr id="492574" name="Text Box 30"/>
            <p:cNvSpPr txBox="1">
              <a:spLocks noChangeArrowheads="1"/>
            </p:cNvSpPr>
            <p:nvPr/>
          </p:nvSpPr>
          <p:spPr bwMode="auto">
            <a:xfrm>
              <a:off x="1440" y="3024"/>
              <a:ext cx="3888" cy="288"/>
            </a:xfrm>
            <a:prstGeom prst="rect">
              <a:avLst/>
            </a:prstGeom>
            <a:noFill/>
            <a:ln w="9525">
              <a:noFill/>
              <a:miter lim="800000"/>
              <a:headEnd/>
              <a:tailEnd/>
            </a:ln>
            <a:effectLst/>
          </p:spPr>
          <p:txBody>
            <a:bodyPr>
              <a:prstTxWarp prst="textNoShape">
                <a:avLst/>
              </a:prstTxWarp>
              <a:spAutoFit/>
            </a:bodyPr>
            <a:lstStyle/>
            <a:p>
              <a:r>
                <a:rPr lang="en-US" dirty="0" smtClean="0"/>
                <a:t>Is even </a:t>
              </a:r>
              <a:r>
                <a:rPr lang="en-US" dirty="0"/>
                <a:t>worse than that.</a:t>
              </a:r>
            </a:p>
          </p:txBody>
        </p:sp>
      </p:grpSp>
      <p:grpSp>
        <p:nvGrpSpPr>
          <p:cNvPr id="492584" name="Group 40"/>
          <p:cNvGrpSpPr>
            <a:grpSpLocks/>
          </p:cNvGrpSpPr>
          <p:nvPr/>
        </p:nvGrpSpPr>
        <p:grpSpPr bwMode="auto">
          <a:xfrm>
            <a:off x="1295400" y="5334007"/>
            <a:ext cx="7162800" cy="369888"/>
            <a:chOff x="816" y="3360"/>
            <a:chExt cx="4512" cy="233"/>
          </a:xfrm>
        </p:grpSpPr>
        <p:grpSp>
          <p:nvGrpSpPr>
            <p:cNvPr id="492569" name="Group 25"/>
            <p:cNvGrpSpPr>
              <a:grpSpLocks/>
            </p:cNvGrpSpPr>
            <p:nvPr/>
          </p:nvGrpSpPr>
          <p:grpSpPr bwMode="auto">
            <a:xfrm>
              <a:off x="816" y="3481"/>
              <a:ext cx="336" cy="39"/>
              <a:chOff x="816" y="3216"/>
              <a:chExt cx="336" cy="39"/>
            </a:xfrm>
          </p:grpSpPr>
          <p:pic>
            <p:nvPicPr>
              <p:cNvPr id="492563" name="Picture 19" descr="minus"/>
              <p:cNvPicPr>
                <a:picLocks noChangeAspect="1" noChangeArrowheads="1"/>
              </p:cNvPicPr>
              <p:nvPr/>
            </p:nvPicPr>
            <p:blipFill>
              <a:blip r:embed="rId5"/>
              <a:srcRect/>
              <a:stretch>
                <a:fillRect/>
              </a:stretch>
            </p:blipFill>
            <p:spPr bwMode="auto">
              <a:xfrm>
                <a:off x="816" y="3216"/>
                <a:ext cx="150" cy="39"/>
              </a:xfrm>
              <a:prstGeom prst="rect">
                <a:avLst/>
              </a:prstGeom>
              <a:noFill/>
            </p:spPr>
          </p:pic>
          <p:pic>
            <p:nvPicPr>
              <p:cNvPr id="492564" name="Picture 20" descr="minus"/>
              <p:cNvPicPr>
                <a:picLocks noChangeAspect="1" noChangeArrowheads="1"/>
              </p:cNvPicPr>
              <p:nvPr/>
            </p:nvPicPr>
            <p:blipFill>
              <a:blip r:embed="rId5"/>
              <a:srcRect/>
              <a:stretch>
                <a:fillRect/>
              </a:stretch>
            </p:blipFill>
            <p:spPr bwMode="auto">
              <a:xfrm>
                <a:off x="1002" y="3216"/>
                <a:ext cx="150" cy="39"/>
              </a:xfrm>
              <a:prstGeom prst="rect">
                <a:avLst/>
              </a:prstGeom>
              <a:noFill/>
            </p:spPr>
          </p:pic>
        </p:grpSp>
        <p:sp>
          <p:nvSpPr>
            <p:cNvPr id="492575" name="Text Box 31"/>
            <p:cNvSpPr txBox="1">
              <a:spLocks noChangeArrowheads="1"/>
            </p:cNvSpPr>
            <p:nvPr/>
          </p:nvSpPr>
          <p:spPr bwMode="auto">
            <a:xfrm>
              <a:off x="1440" y="3360"/>
              <a:ext cx="3888" cy="233"/>
            </a:xfrm>
            <a:prstGeom prst="rect">
              <a:avLst/>
            </a:prstGeom>
            <a:noFill/>
            <a:ln w="9525">
              <a:noFill/>
              <a:miter lim="800000"/>
              <a:headEnd/>
              <a:tailEnd/>
            </a:ln>
            <a:effectLst/>
          </p:spPr>
          <p:txBody>
            <a:bodyPr>
              <a:prstTxWarp prst="textNoShape">
                <a:avLst/>
              </a:prstTxWarp>
              <a:spAutoFit/>
            </a:bodyPr>
            <a:lstStyle/>
            <a:p>
              <a:r>
                <a:rPr lang="en-US" dirty="0" smtClean="0"/>
                <a:t>Better than nothing.</a:t>
              </a:r>
              <a:endParaRPr lang="en-US" dirty="0"/>
            </a:p>
          </p:txBody>
        </p:sp>
      </p:grpSp>
      <p:grpSp>
        <p:nvGrpSpPr>
          <p:cNvPr id="492579" name="Group 35"/>
          <p:cNvGrpSpPr>
            <a:grpSpLocks/>
          </p:cNvGrpSpPr>
          <p:nvPr/>
        </p:nvGrpSpPr>
        <p:grpSpPr bwMode="auto">
          <a:xfrm>
            <a:off x="1295400" y="2667000"/>
            <a:ext cx="7162800" cy="457200"/>
            <a:chOff x="816" y="1680"/>
            <a:chExt cx="4512" cy="288"/>
          </a:xfrm>
        </p:grpSpPr>
        <p:pic>
          <p:nvPicPr>
            <p:cNvPr id="492565" name="Picture 21" descr="plus"/>
            <p:cNvPicPr>
              <a:picLocks noChangeAspect="1" noChangeArrowheads="1"/>
            </p:cNvPicPr>
            <p:nvPr/>
          </p:nvPicPr>
          <p:blipFill>
            <a:blip r:embed="rId4"/>
            <a:srcRect/>
            <a:stretch>
              <a:fillRect/>
            </a:stretch>
          </p:blipFill>
          <p:spPr bwMode="auto">
            <a:xfrm>
              <a:off x="816" y="1749"/>
              <a:ext cx="155" cy="155"/>
            </a:xfrm>
            <a:prstGeom prst="rect">
              <a:avLst/>
            </a:prstGeom>
            <a:noFill/>
          </p:spPr>
        </p:pic>
        <p:sp>
          <p:nvSpPr>
            <p:cNvPr id="492576" name="Text Box 32"/>
            <p:cNvSpPr txBox="1">
              <a:spLocks noChangeArrowheads="1"/>
            </p:cNvSpPr>
            <p:nvPr/>
          </p:nvSpPr>
          <p:spPr bwMode="auto">
            <a:xfrm>
              <a:off x="1440" y="1680"/>
              <a:ext cx="3888" cy="288"/>
            </a:xfrm>
            <a:prstGeom prst="rect">
              <a:avLst/>
            </a:prstGeom>
            <a:noFill/>
            <a:ln w="9525">
              <a:noFill/>
              <a:miter lim="800000"/>
              <a:headEnd/>
              <a:tailEnd/>
            </a:ln>
            <a:effectLst/>
          </p:spPr>
          <p:txBody>
            <a:bodyPr>
              <a:prstTxWarp prst="textNoShape">
                <a:avLst/>
              </a:prstTxWarp>
              <a:spAutoFit/>
            </a:bodyPr>
            <a:lstStyle/>
            <a:p>
              <a:r>
                <a:rPr lang="en-US"/>
                <a:t>Exceeds requirements.</a:t>
              </a:r>
            </a:p>
          </p:txBody>
        </p:sp>
      </p:grpSp>
      <p:grpSp>
        <p:nvGrpSpPr>
          <p:cNvPr id="492578" name="Group 34"/>
          <p:cNvGrpSpPr>
            <a:grpSpLocks/>
          </p:cNvGrpSpPr>
          <p:nvPr/>
        </p:nvGrpSpPr>
        <p:grpSpPr bwMode="auto">
          <a:xfrm>
            <a:off x="1295400" y="2133600"/>
            <a:ext cx="7162800" cy="457200"/>
            <a:chOff x="816" y="1344"/>
            <a:chExt cx="4512" cy="288"/>
          </a:xfrm>
        </p:grpSpPr>
        <p:grpSp>
          <p:nvGrpSpPr>
            <p:cNvPr id="492570" name="Group 26"/>
            <p:cNvGrpSpPr>
              <a:grpSpLocks/>
            </p:cNvGrpSpPr>
            <p:nvPr/>
          </p:nvGrpSpPr>
          <p:grpSpPr bwMode="auto">
            <a:xfrm>
              <a:off x="816" y="1416"/>
              <a:ext cx="347" cy="155"/>
              <a:chOff x="816" y="1392"/>
              <a:chExt cx="347" cy="155"/>
            </a:xfrm>
          </p:grpSpPr>
          <p:pic>
            <p:nvPicPr>
              <p:cNvPr id="492566" name="Picture 22" descr="plus"/>
              <p:cNvPicPr>
                <a:picLocks noChangeAspect="1" noChangeArrowheads="1"/>
              </p:cNvPicPr>
              <p:nvPr/>
            </p:nvPicPr>
            <p:blipFill>
              <a:blip r:embed="rId4"/>
              <a:srcRect/>
              <a:stretch>
                <a:fillRect/>
              </a:stretch>
            </p:blipFill>
            <p:spPr bwMode="auto">
              <a:xfrm>
                <a:off x="816" y="1392"/>
                <a:ext cx="155" cy="155"/>
              </a:xfrm>
              <a:prstGeom prst="rect">
                <a:avLst/>
              </a:prstGeom>
              <a:noFill/>
            </p:spPr>
          </p:pic>
          <p:pic>
            <p:nvPicPr>
              <p:cNvPr id="492567" name="Picture 23" descr="plus"/>
              <p:cNvPicPr>
                <a:picLocks noChangeAspect="1" noChangeArrowheads="1"/>
              </p:cNvPicPr>
              <p:nvPr/>
            </p:nvPicPr>
            <p:blipFill>
              <a:blip r:embed="rId4"/>
              <a:srcRect/>
              <a:stretch>
                <a:fillRect/>
              </a:stretch>
            </p:blipFill>
            <p:spPr bwMode="auto">
              <a:xfrm>
                <a:off x="1008" y="1392"/>
                <a:ext cx="155" cy="155"/>
              </a:xfrm>
              <a:prstGeom prst="rect">
                <a:avLst/>
              </a:prstGeom>
              <a:noFill/>
            </p:spPr>
          </p:pic>
        </p:grpSp>
        <p:sp>
          <p:nvSpPr>
            <p:cNvPr id="492577" name="Text Box 33"/>
            <p:cNvSpPr txBox="1">
              <a:spLocks noChangeArrowheads="1"/>
            </p:cNvSpPr>
            <p:nvPr/>
          </p:nvSpPr>
          <p:spPr bwMode="auto">
            <a:xfrm>
              <a:off x="1440" y="1344"/>
              <a:ext cx="3888" cy="288"/>
            </a:xfrm>
            <a:prstGeom prst="rect">
              <a:avLst/>
            </a:prstGeom>
            <a:noFill/>
            <a:ln w="9525">
              <a:noFill/>
              <a:miter lim="800000"/>
              <a:headEnd/>
              <a:tailEnd/>
            </a:ln>
            <a:effectLst/>
          </p:spPr>
          <p:txBody>
            <a:bodyPr>
              <a:prstTxWarp prst="textNoShape">
                <a:avLst/>
              </a:prstTxWarp>
              <a:spAutoFit/>
            </a:bodyPr>
            <a:lstStyle/>
            <a:p>
              <a:r>
                <a:rPr lang="en-US"/>
                <a:t>A submission so good it “makes you weep.”</a:t>
              </a:r>
            </a:p>
          </p:txBody>
        </p:sp>
      </p:grpSp>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Grading Scale</a:t>
            </a:r>
            <a:endParaRPr lang="en-US" sz="4600" dirty="0">
              <a:latin typeface="Calibri"/>
              <a:cs typeface="Calibri"/>
            </a:endParaRPr>
          </a:p>
        </p:txBody>
      </p:sp>
    </p:spTree>
    <p:extLst>
      <p:ext uri="{BB962C8B-B14F-4D97-AF65-F5344CB8AC3E}">
        <p14:creationId xmlns:p14="http://schemas.microsoft.com/office/powerpoint/2010/main" val="1004730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92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92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925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925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925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92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731325858"/>
              </p:ext>
            </p:extLst>
          </p:nvPr>
        </p:nvGraphicFramePr>
        <p:xfrm>
          <a:off x="-249382" y="681644"/>
          <a:ext cx="9692641" cy="600179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What we will ask you to do</a:t>
            </a:r>
            <a:endParaRPr lang="en-US" sz="4600" dirty="0">
              <a:latin typeface="Calibri"/>
              <a:cs typeface="Calibri"/>
            </a:endParaRPr>
          </a:p>
        </p:txBody>
      </p:sp>
      <p:sp>
        <p:nvSpPr>
          <p:cNvPr id="6" name="TextBox 5"/>
          <p:cNvSpPr txBox="1"/>
          <p:nvPr/>
        </p:nvSpPr>
        <p:spPr>
          <a:xfrm>
            <a:off x="4671753" y="6273225"/>
            <a:ext cx="3402022" cy="584775"/>
          </a:xfrm>
          <a:prstGeom prst="rect">
            <a:avLst/>
          </a:prstGeom>
          <a:solidFill>
            <a:srgbClr val="FFFFFF"/>
          </a:solidFill>
        </p:spPr>
        <p:txBody>
          <a:bodyPr wrap="none" rtlCol="0">
            <a:spAutoFit/>
          </a:bodyPr>
          <a:lstStyle/>
          <a:p>
            <a:r>
              <a:rPr lang="en-US" sz="3200" dirty="0" smtClean="0"/>
              <a:t>*Two free late days</a:t>
            </a:r>
            <a:endParaRPr lang="en-US" sz="3200" dirty="0"/>
          </a:p>
        </p:txBody>
      </p:sp>
    </p:spTree>
    <p:extLst>
      <p:ext uri="{BB962C8B-B14F-4D97-AF65-F5344CB8AC3E}">
        <p14:creationId xmlns:p14="http://schemas.microsoft.com/office/powerpoint/2010/main" val="10676497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Optional Contest</a:t>
            </a:r>
            <a:endParaRPr lang="en-US" sz="4600" dirty="0">
              <a:latin typeface="Calibri"/>
              <a:cs typeface="Calibri"/>
            </a:endParaRPr>
          </a:p>
        </p:txBody>
      </p:sp>
      <p:pic>
        <p:nvPicPr>
          <p:cNvPr id="34" name="Picture 33"/>
          <p:cNvPicPr>
            <a:picLocks noChangeAspect="1"/>
          </p:cNvPicPr>
          <p:nvPr/>
        </p:nvPicPr>
        <p:blipFill>
          <a:blip r:embed="rId3"/>
          <a:stretch>
            <a:fillRect/>
          </a:stretch>
        </p:blipFill>
        <p:spPr>
          <a:xfrm>
            <a:off x="2605177" y="1057338"/>
            <a:ext cx="3941318" cy="5541870"/>
          </a:xfrm>
          <a:prstGeom prst="rect">
            <a:avLst/>
          </a:prstGeom>
        </p:spPr>
      </p:pic>
    </p:spTree>
    <p:extLst>
      <p:ext uri="{BB962C8B-B14F-4D97-AF65-F5344CB8AC3E}">
        <p14:creationId xmlns:p14="http://schemas.microsoft.com/office/powerpoint/2010/main" val="9049290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3"/>
          <p:cNvSpPr>
            <a:spLocks noGrp="1" noChangeArrowheads="1"/>
          </p:cNvSpPr>
          <p:nvPr>
            <p:ph type="body" idx="1"/>
          </p:nvPr>
        </p:nvSpPr>
        <p:spPr>
          <a:xfrm>
            <a:off x="232914" y="1276088"/>
            <a:ext cx="8229600" cy="4525963"/>
          </a:xfrm>
        </p:spPr>
        <p:txBody>
          <a:bodyPr>
            <a:normAutofit lnSpcReduction="10000"/>
          </a:bodyPr>
          <a:lstStyle/>
          <a:p>
            <a:pPr marL="0" indent="0" eaLnBrk="1" hangingPunct="1">
              <a:buNone/>
              <a:defRPr/>
            </a:pPr>
            <a:r>
              <a:rPr lang="en-US" i="1" dirty="0" smtClean="0">
                <a:cs typeface="+mn-cs"/>
              </a:rPr>
              <a:t>The Art &amp; Science of Java </a:t>
            </a:r>
            <a:r>
              <a:rPr lang="en-US" dirty="0" smtClean="0">
                <a:cs typeface="+mn-cs"/>
              </a:rPr>
              <a:t>by Eric Roberts</a:t>
            </a:r>
          </a:p>
          <a:p>
            <a:pPr>
              <a:defRPr/>
            </a:pPr>
            <a:r>
              <a:rPr lang="en-US" dirty="0" smtClean="0"/>
              <a:t>written here at Stanford</a:t>
            </a:r>
          </a:p>
          <a:p>
            <a:pPr>
              <a:defRPr/>
            </a:pPr>
            <a:r>
              <a:rPr lang="en-US" dirty="0" smtClean="0"/>
              <a:t>tailored to this course</a:t>
            </a:r>
          </a:p>
          <a:p>
            <a:pPr>
              <a:defRPr/>
            </a:pPr>
            <a:r>
              <a:rPr lang="en-US" dirty="0" smtClean="0"/>
              <a:t>a valuable reference</a:t>
            </a:r>
          </a:p>
          <a:p>
            <a:pPr>
              <a:defRPr/>
            </a:pPr>
            <a:r>
              <a:rPr lang="en-US" dirty="0" smtClean="0"/>
              <a:t>usable on open-book exams</a:t>
            </a:r>
          </a:p>
          <a:p>
            <a:pPr>
              <a:defRPr/>
            </a:pPr>
            <a:endParaRPr lang="en-US" dirty="0" smtClean="0"/>
          </a:p>
          <a:p>
            <a:pPr marL="0" indent="0">
              <a:buNone/>
              <a:defRPr/>
            </a:pPr>
            <a:r>
              <a:rPr lang="en-US" dirty="0" err="1" smtClean="0"/>
              <a:t>Karel</a:t>
            </a:r>
            <a:r>
              <a:rPr lang="en-US" dirty="0" smtClean="0"/>
              <a:t> the Robot Learns Java</a:t>
            </a:r>
          </a:p>
          <a:p>
            <a:pPr>
              <a:defRPr/>
            </a:pPr>
            <a:r>
              <a:rPr lang="en-US" dirty="0" smtClean="0"/>
              <a:t>First week of material</a:t>
            </a:r>
          </a:p>
        </p:txBody>
      </p:sp>
      <p:sp>
        <p:nvSpPr>
          <p:cNvPr id="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Textbook</a:t>
            </a:r>
            <a:endParaRPr lang="en-US" sz="4600" dirty="0">
              <a:latin typeface="Calibri"/>
              <a:cs typeface="Calibri"/>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347" y="2001328"/>
            <a:ext cx="3627377" cy="44858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745707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829440" y="5391720"/>
            <a:ext cx="1451520" cy="1036800"/>
          </a:xfrm>
          <a:prstGeom prst="rect">
            <a:avLst/>
          </a:prstGeom>
          <a:solidFill>
            <a:srgbClr val="99CCFF"/>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5 Units</a:t>
            </a:r>
          </a:p>
        </p:txBody>
      </p:sp>
      <p:sp>
        <p:nvSpPr>
          <p:cNvPr id="20482" name="Rectangle 2"/>
          <p:cNvSpPr>
            <a:spLocks noChangeArrowheads="1"/>
          </p:cNvSpPr>
          <p:nvPr/>
        </p:nvSpPr>
        <p:spPr bwMode="auto">
          <a:xfrm>
            <a:off x="7672320" y="2903400"/>
            <a:ext cx="1342080" cy="1244160"/>
          </a:xfrm>
          <a:prstGeom prst="rect">
            <a:avLst/>
          </a:prstGeom>
          <a:solidFill>
            <a:srgbClr val="99CCFF"/>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3 Units</a:t>
            </a:r>
          </a:p>
          <a:p>
            <a:pPr algn="ctr"/>
            <a:r>
              <a:rPr lang="en-US" altLang="en-US" sz="2358"/>
              <a:t>-or-</a:t>
            </a:r>
          </a:p>
          <a:p>
            <a:pPr algn="ctr"/>
            <a:r>
              <a:rPr lang="en-US" altLang="en-US" sz="2358"/>
              <a:t>4 Units</a:t>
            </a:r>
          </a:p>
        </p:txBody>
      </p:sp>
      <p:sp>
        <p:nvSpPr>
          <p:cNvPr id="20483" name="AutoShape 3"/>
          <p:cNvSpPr>
            <a:spLocks noChangeArrowheads="1"/>
          </p:cNvSpPr>
          <p:nvPr/>
        </p:nvSpPr>
        <p:spPr bwMode="auto">
          <a:xfrm>
            <a:off x="207360" y="2488680"/>
            <a:ext cx="2695680" cy="2073600"/>
          </a:xfrm>
          <a:prstGeom prst="diamond">
            <a:avLst/>
          </a:prstGeom>
          <a:solidFill>
            <a:srgbClr val="FFD320"/>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Are you an</a:t>
            </a:r>
          </a:p>
          <a:p>
            <a:pPr algn="ctr"/>
            <a:r>
              <a:rPr lang="en-US" altLang="en-US" sz="1996"/>
              <a:t>undergrad or</a:t>
            </a:r>
          </a:p>
          <a:p>
            <a:pPr algn="ctr"/>
            <a:r>
              <a:rPr lang="en-US" altLang="en-US" sz="1996"/>
              <a:t>SCPD</a:t>
            </a:r>
          </a:p>
          <a:p>
            <a:pPr algn="ctr"/>
            <a:r>
              <a:rPr lang="en-US" altLang="en-US" sz="1996"/>
              <a:t>student?</a:t>
            </a:r>
          </a:p>
        </p:txBody>
      </p:sp>
      <p:cxnSp>
        <p:nvCxnSpPr>
          <p:cNvPr id="20484" name="AutoShape 4"/>
          <p:cNvCxnSpPr>
            <a:cxnSpLocks noChangeShapeType="1"/>
            <a:stCxn id="20483" idx="3"/>
            <a:endCxn id="20487" idx="1"/>
          </p:cNvCxnSpPr>
          <p:nvPr/>
        </p:nvCxnSpPr>
        <p:spPr bwMode="auto">
          <a:xfrm>
            <a:off x="2903040" y="3525481"/>
            <a:ext cx="829440" cy="1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0485" name="AutoShape 5"/>
          <p:cNvCxnSpPr>
            <a:cxnSpLocks noChangeShapeType="1"/>
            <a:stCxn id="20483" idx="2"/>
            <a:endCxn id="20481" idx="0"/>
          </p:cNvCxnSpPr>
          <p:nvPr/>
        </p:nvCxnSpPr>
        <p:spPr bwMode="auto">
          <a:xfrm>
            <a:off x="1555201" y="4562280"/>
            <a:ext cx="1440" cy="829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0486" name="AutoShape 6"/>
          <p:cNvCxnSpPr>
            <a:cxnSpLocks noChangeShapeType="1"/>
            <a:stCxn id="20487" idx="3"/>
            <a:endCxn id="20482" idx="1"/>
          </p:cNvCxnSpPr>
          <p:nvPr/>
        </p:nvCxnSpPr>
        <p:spPr bwMode="auto">
          <a:xfrm>
            <a:off x="6635520" y="3525481"/>
            <a:ext cx="1036800" cy="1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0487" name="AutoShape 7"/>
          <p:cNvSpPr>
            <a:spLocks noChangeArrowheads="1"/>
          </p:cNvSpPr>
          <p:nvPr/>
        </p:nvSpPr>
        <p:spPr bwMode="auto">
          <a:xfrm>
            <a:off x="3732480" y="2488680"/>
            <a:ext cx="2903040" cy="2073600"/>
          </a:xfrm>
          <a:prstGeom prst="diamond">
            <a:avLst/>
          </a:prstGeom>
          <a:solidFill>
            <a:srgbClr val="FFD320"/>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Do you want</a:t>
            </a:r>
          </a:p>
          <a:p>
            <a:pPr algn="ctr"/>
            <a:r>
              <a:rPr lang="en-US" altLang="en-US" sz="1996"/>
              <a:t>to take CS106A for</a:t>
            </a:r>
          </a:p>
          <a:p>
            <a:pPr algn="ctr"/>
            <a:r>
              <a:rPr lang="en-US" altLang="en-US" sz="1996"/>
              <a:t>fewer units?</a:t>
            </a:r>
          </a:p>
        </p:txBody>
      </p:sp>
      <p:cxnSp>
        <p:nvCxnSpPr>
          <p:cNvPr id="20488" name="AutoShape 8"/>
          <p:cNvCxnSpPr>
            <a:cxnSpLocks noChangeShapeType="1"/>
            <a:stCxn id="20487" idx="2"/>
            <a:endCxn id="20481" idx="3"/>
          </p:cNvCxnSpPr>
          <p:nvPr/>
        </p:nvCxnSpPr>
        <p:spPr bwMode="auto">
          <a:xfrm rot="5400000">
            <a:off x="3058561" y="3783240"/>
            <a:ext cx="1347840" cy="2905920"/>
          </a:xfrm>
          <a:prstGeom prst="bentConnector2">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0489" name="Rectangle 9"/>
          <p:cNvSpPr>
            <a:spLocks noChangeArrowheads="1"/>
          </p:cNvSpPr>
          <p:nvPr/>
        </p:nvSpPr>
        <p:spPr bwMode="auto">
          <a:xfrm>
            <a:off x="622080" y="1451880"/>
            <a:ext cx="1866240" cy="622080"/>
          </a:xfrm>
          <a:prstGeom prst="rect">
            <a:avLst/>
          </a:prstGeom>
          <a:solidFill>
            <a:srgbClr val="FF420E"/>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Start Here</a:t>
            </a:r>
          </a:p>
        </p:txBody>
      </p:sp>
      <p:cxnSp>
        <p:nvCxnSpPr>
          <p:cNvPr id="20490" name="AutoShape 10"/>
          <p:cNvCxnSpPr>
            <a:cxnSpLocks noChangeShapeType="1"/>
            <a:stCxn id="20489" idx="2"/>
            <a:endCxn id="20483" idx="0"/>
          </p:cNvCxnSpPr>
          <p:nvPr/>
        </p:nvCxnSpPr>
        <p:spPr bwMode="auto">
          <a:xfrm rot="16200000" flipH="1">
            <a:off x="1348561" y="2280600"/>
            <a:ext cx="414720" cy="1440"/>
          </a:xfrm>
          <a:prstGeom prst="bentConnector3">
            <a:avLst>
              <a:gd name="adj1" fmla="val 50000"/>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0492" name="Rectangle 12"/>
          <p:cNvSpPr>
            <a:spLocks noChangeArrowheads="1"/>
          </p:cNvSpPr>
          <p:nvPr/>
        </p:nvSpPr>
        <p:spPr bwMode="auto">
          <a:xfrm>
            <a:off x="4976640" y="5599080"/>
            <a:ext cx="414720" cy="622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cxnSp>
        <p:nvCxnSpPr>
          <p:cNvPr id="20493" name="AutoShape 13"/>
          <p:cNvCxnSpPr>
            <a:cxnSpLocks noChangeShapeType="1"/>
            <a:stCxn id="20487" idx="2"/>
            <a:endCxn id="20492" idx="0"/>
          </p:cNvCxnSpPr>
          <p:nvPr/>
        </p:nvCxnSpPr>
        <p:spPr bwMode="auto">
          <a:xfrm>
            <a:off x="5184001" y="4562280"/>
            <a:ext cx="1440" cy="103680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CS106A Units</a:t>
            </a:r>
            <a:endParaRPr lang="en-US" sz="4600" dirty="0">
              <a:latin typeface="Calibri"/>
              <a:cs typeface="Calibri"/>
            </a:endParaRPr>
          </a:p>
        </p:txBody>
      </p:sp>
      <p:pic>
        <p:nvPicPr>
          <p:cNvPr id="18" name="Picture 17"/>
          <p:cNvPicPr>
            <a:picLocks noChangeAspect="1"/>
          </p:cNvPicPr>
          <p:nvPr/>
        </p:nvPicPr>
        <p:blipFill>
          <a:blip r:embed="rId3"/>
          <a:stretch>
            <a:fillRect/>
          </a:stretch>
        </p:blipFill>
        <p:spPr>
          <a:xfrm>
            <a:off x="3066934" y="1241020"/>
            <a:ext cx="5537200" cy="419100"/>
          </a:xfrm>
          <a:prstGeom prst="rect">
            <a:avLst/>
          </a:prstGeom>
        </p:spPr>
      </p:pic>
      <p:sp>
        <p:nvSpPr>
          <p:cNvPr id="19" name="TextBox 18"/>
          <p:cNvSpPr txBox="1"/>
          <p:nvPr/>
        </p:nvSpPr>
        <p:spPr>
          <a:xfrm>
            <a:off x="2975645" y="1824335"/>
            <a:ext cx="6168355" cy="461665"/>
          </a:xfrm>
          <a:prstGeom prst="rect">
            <a:avLst/>
          </a:prstGeom>
          <a:solidFill>
            <a:srgbClr val="FFFFFF"/>
          </a:solidFill>
        </p:spPr>
        <p:txBody>
          <a:bodyPr wrap="none" rtlCol="0">
            <a:spAutoFit/>
          </a:bodyPr>
          <a:lstStyle/>
          <a:p>
            <a:r>
              <a:rPr lang="en-US" sz="2400" dirty="0" smtClean="0">
                <a:ea typeface="Times New Roman" charset="0"/>
                <a:cs typeface="Times New Roman" charset="0"/>
              </a:rPr>
              <a:t>Average about 10 hours / week for assignments</a:t>
            </a:r>
            <a:endParaRPr lang="en-US" sz="2400" dirty="0">
              <a:ea typeface="Times New Roman" charset="0"/>
              <a:cs typeface="Times New Roman" charset="0"/>
            </a:endParaRPr>
          </a:p>
        </p:txBody>
      </p:sp>
      <p:sp>
        <p:nvSpPr>
          <p:cNvPr id="4" name="TextBox 3"/>
          <p:cNvSpPr txBox="1"/>
          <p:nvPr/>
        </p:nvSpPr>
        <p:spPr>
          <a:xfrm>
            <a:off x="831273" y="4555374"/>
            <a:ext cx="719812" cy="584775"/>
          </a:xfrm>
          <a:prstGeom prst="rect">
            <a:avLst/>
          </a:prstGeom>
          <a:noFill/>
        </p:spPr>
        <p:txBody>
          <a:bodyPr wrap="none" rtlCol="0">
            <a:spAutoFit/>
          </a:bodyPr>
          <a:lstStyle/>
          <a:p>
            <a:r>
              <a:rPr lang="en-US" sz="3200" dirty="0" smtClean="0"/>
              <a:t>Yes</a:t>
            </a:r>
            <a:endParaRPr lang="en-US" sz="3200" dirty="0"/>
          </a:p>
        </p:txBody>
      </p:sp>
      <p:sp>
        <p:nvSpPr>
          <p:cNvPr id="21" name="TextBox 20"/>
          <p:cNvSpPr txBox="1"/>
          <p:nvPr/>
        </p:nvSpPr>
        <p:spPr>
          <a:xfrm>
            <a:off x="2945477" y="2995352"/>
            <a:ext cx="665567" cy="584775"/>
          </a:xfrm>
          <a:prstGeom prst="rect">
            <a:avLst/>
          </a:prstGeom>
          <a:noFill/>
        </p:spPr>
        <p:txBody>
          <a:bodyPr wrap="none" rtlCol="0">
            <a:spAutoFit/>
          </a:bodyPr>
          <a:lstStyle/>
          <a:p>
            <a:r>
              <a:rPr lang="en-US" sz="3200" dirty="0" smtClean="0"/>
              <a:t>No</a:t>
            </a:r>
            <a:endParaRPr lang="en-US" sz="3200" dirty="0"/>
          </a:p>
        </p:txBody>
      </p:sp>
      <p:sp>
        <p:nvSpPr>
          <p:cNvPr id="22" name="TextBox 21"/>
          <p:cNvSpPr txBox="1"/>
          <p:nvPr/>
        </p:nvSpPr>
        <p:spPr>
          <a:xfrm>
            <a:off x="5225935" y="4976552"/>
            <a:ext cx="665567" cy="584775"/>
          </a:xfrm>
          <a:prstGeom prst="rect">
            <a:avLst/>
          </a:prstGeom>
          <a:noFill/>
        </p:spPr>
        <p:txBody>
          <a:bodyPr wrap="none" rtlCol="0">
            <a:spAutoFit/>
          </a:bodyPr>
          <a:lstStyle/>
          <a:p>
            <a:r>
              <a:rPr lang="en-US" sz="3200" dirty="0" smtClean="0"/>
              <a:t>No</a:t>
            </a:r>
            <a:endParaRPr lang="en-US" sz="3200" dirty="0"/>
          </a:p>
        </p:txBody>
      </p:sp>
      <p:sp>
        <p:nvSpPr>
          <p:cNvPr id="23" name="TextBox 22"/>
          <p:cNvSpPr txBox="1"/>
          <p:nvPr/>
        </p:nvSpPr>
        <p:spPr>
          <a:xfrm>
            <a:off x="6675120" y="2951018"/>
            <a:ext cx="719812" cy="584775"/>
          </a:xfrm>
          <a:prstGeom prst="rect">
            <a:avLst/>
          </a:prstGeom>
          <a:noFill/>
        </p:spPr>
        <p:txBody>
          <a:bodyPr wrap="none" rtlCol="0">
            <a:spAutoFit/>
          </a:bodyPr>
          <a:lstStyle/>
          <a:p>
            <a:r>
              <a:rPr lang="en-US" sz="3200" dirty="0" smtClean="0"/>
              <a:t>Yes</a:t>
            </a:r>
            <a:endParaRPr lang="en-US" sz="3200" dirty="0"/>
          </a:p>
        </p:txBody>
      </p:sp>
    </p:spTree>
    <p:extLst>
      <p:ext uri="{BB962C8B-B14F-4D97-AF65-F5344CB8AC3E}">
        <p14:creationId xmlns:p14="http://schemas.microsoft.com/office/powerpoint/2010/main" val="145473933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04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0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04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2048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fill="hold" nodeType="clickEffect">
                                  <p:stCondLst>
                                    <p:cond delay="0"/>
                                  </p:stCondLst>
                                  <p:childTnLst>
                                    <p:set>
                                      <p:cBhvr additive="repl">
                                        <p:cTn id="28" dur="1" fill="hold">
                                          <p:stCondLst>
                                            <p:cond delay="0"/>
                                          </p:stCondLst>
                                        </p:cTn>
                                        <p:tgtEl>
                                          <p:spTgt spid="204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048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204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fill="hold" nodeType="clickEffect">
                                  <p:stCondLst>
                                    <p:cond delay="0"/>
                                  </p:stCondLst>
                                  <p:childTnLst>
                                    <p:set>
                                      <p:cBhvr additive="repl">
                                        <p:cTn id="44" dur="1" fill="hold">
                                          <p:stCondLst>
                                            <p:cond delay="0"/>
                                          </p:stCondLst>
                                        </p:cTn>
                                        <p:tgtEl>
                                          <p:spTgt spid="20493"/>
                                        </p:tgtEl>
                                        <p:attrNameLst>
                                          <p:attrName>style.visibility</p:attrName>
                                        </p:attrNameLst>
                                      </p:cBhvr>
                                      <p:to>
                                        <p:strVal val="hidden"/>
                                      </p:to>
                                    </p:set>
                                  </p:childTnLst>
                                </p:cTn>
                              </p:par>
                              <p:par>
                                <p:cTn id="45" presetID="1" presetClass="entr" fill="hold" nodeType="withEffect">
                                  <p:stCondLst>
                                    <p:cond delay="0"/>
                                  </p:stCondLst>
                                  <p:childTnLst>
                                    <p:set>
                                      <p:cBhvr additive="repl">
                                        <p:cTn id="46" dur="1" fill="hold">
                                          <p:stCondLst>
                                            <p:cond delay="0"/>
                                          </p:stCondLst>
                                        </p:cTn>
                                        <p:tgtEl>
                                          <p:spTgt spid="2048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204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additive="repl">
                                        <p:cTn id="56" dur="1" fill="hold">
                                          <p:stCondLst>
                                            <p:cond delay="0"/>
                                          </p:stCondLst>
                                        </p:cTn>
                                        <p:tgtEl>
                                          <p:spTgt spid="204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P spid="21"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Lectures are Online</a:t>
            </a:r>
            <a:endParaRPr lang="en-US" sz="4600" dirty="0">
              <a:latin typeface="Calibri"/>
              <a:cs typeface="Calibri"/>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8" y="758306"/>
            <a:ext cx="8778240" cy="5608320"/>
          </a:xfrm>
          <a:prstGeom prst="rect">
            <a:avLst/>
          </a:prstGeom>
        </p:spPr>
      </p:pic>
    </p:spTree>
    <p:extLst>
      <p:ext uri="{BB962C8B-B14F-4D97-AF65-F5344CB8AC3E}">
        <p14:creationId xmlns:p14="http://schemas.microsoft.com/office/powerpoint/2010/main" val="21308601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Are you in the right place?</a:t>
            </a:r>
          </a:p>
        </p:txBody>
      </p:sp>
    </p:spTree>
    <p:extLst>
      <p:ext uri="{BB962C8B-B14F-4D97-AF65-F5344CB8AC3E}">
        <p14:creationId xmlns:p14="http://schemas.microsoft.com/office/powerpoint/2010/main" val="397653714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What is CS106A?</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65702665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5512" y="2436904"/>
            <a:ext cx="6483927" cy="1885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285750" indent="-285750" algn="just" defTabSz="342900">
              <a:buFont typeface="Arial" charset="0"/>
              <a:buChar char="•"/>
              <a:tabLst>
                <a:tab pos="342900" algn="l"/>
              </a:tabLst>
            </a:pPr>
            <a:endParaRPr lang="en-US" sz="2400" dirty="0"/>
          </a:p>
          <a:p>
            <a:pPr marL="285750" indent="-285750" algn="just" defTabSz="342900">
              <a:buFont typeface="Arial" charset="0"/>
              <a:buChar char="•"/>
              <a:tabLst>
                <a:tab pos="342900" algn="l"/>
              </a:tabLst>
            </a:pPr>
            <a:r>
              <a:rPr lang="en-US" sz="2400" dirty="0" smtClean="0"/>
              <a:t>Childhood: </a:t>
            </a:r>
            <a:r>
              <a:rPr lang="en-US" sz="2400" dirty="0"/>
              <a:t>Nairobi, </a:t>
            </a:r>
            <a:r>
              <a:rPr lang="en-US" sz="2400" dirty="0" smtClean="0"/>
              <a:t>Kenya</a:t>
            </a:r>
          </a:p>
          <a:p>
            <a:pPr marL="285750" indent="-285750" algn="just" defTabSz="342900">
              <a:buFont typeface="Arial" charset="0"/>
              <a:buChar char="•"/>
              <a:tabLst>
                <a:tab pos="342900" algn="l"/>
              </a:tabLst>
            </a:pPr>
            <a:r>
              <a:rPr lang="en-US" sz="2400" dirty="0" smtClean="0"/>
              <a:t>High </a:t>
            </a:r>
            <a:r>
              <a:rPr lang="en-US" sz="2400" dirty="0"/>
              <a:t>School: Kuala Lumpur, </a:t>
            </a:r>
            <a:r>
              <a:rPr lang="en-US" sz="2400" dirty="0" smtClean="0"/>
              <a:t>Malaysia</a:t>
            </a:r>
          </a:p>
          <a:p>
            <a:pPr marL="285750" indent="-285750" algn="just" defTabSz="342900">
              <a:buFont typeface="Arial" charset="0"/>
              <a:buChar char="•"/>
              <a:tabLst>
                <a:tab pos="342900" algn="l"/>
              </a:tabLst>
            </a:pPr>
            <a:r>
              <a:rPr lang="en-US" sz="2400" dirty="0" smtClean="0"/>
              <a:t>Stanford </a:t>
            </a:r>
            <a:r>
              <a:rPr lang="en-US" sz="2400" dirty="0"/>
              <a:t>University Ph.D. </a:t>
            </a:r>
            <a:r>
              <a:rPr lang="en-US" sz="2400" dirty="0" smtClean="0"/>
              <a:t>in Neural Networks</a:t>
            </a:r>
          </a:p>
          <a:p>
            <a:pPr marL="285750" indent="-285750" algn="just" defTabSz="342900">
              <a:buFont typeface="Arial" charset="0"/>
              <a:buChar char="•"/>
              <a:tabLst>
                <a:tab pos="342900" algn="l"/>
              </a:tabLst>
            </a:pPr>
            <a:r>
              <a:rPr lang="en-US" sz="2400" dirty="0" smtClean="0"/>
              <a:t>Research </a:t>
            </a:r>
            <a:r>
              <a:rPr lang="en-US" sz="2400" dirty="0"/>
              <a:t>lab on AI for Social </a:t>
            </a:r>
            <a:r>
              <a:rPr lang="en-US" sz="2400" dirty="0" smtClean="0"/>
              <a:t>Good</a:t>
            </a:r>
            <a:endParaRPr lang="en-US" sz="2400" dirty="0"/>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smtClean="0">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
        <p:nvSpPr>
          <p:cNvPr id="4" name="TextBox 3"/>
          <p:cNvSpPr txBox="1"/>
          <p:nvPr/>
        </p:nvSpPr>
        <p:spPr>
          <a:xfrm rot="215620">
            <a:off x="4588625" y="1113905"/>
            <a:ext cx="2759825" cy="923330"/>
          </a:xfrm>
          <a:prstGeom prst="rect">
            <a:avLst/>
          </a:prstGeom>
          <a:noFill/>
          <a:effectLst/>
        </p:spPr>
        <p:txBody>
          <a:bodyPr wrap="square" rtlCol="0">
            <a:spAutoFit/>
          </a:bodyPr>
          <a:lstStyle/>
          <a:p>
            <a:pPr algn="ctr"/>
            <a:r>
              <a:rPr lang="en-US" dirty="0" smtClean="0">
                <a:solidFill>
                  <a:srgbClr val="0337FF"/>
                </a:solidFill>
                <a:latin typeface="Chalkboard" charset="0"/>
                <a:ea typeface="Chalkboard" charset="0"/>
                <a:cs typeface="Chalkboard" charset="0"/>
              </a:rPr>
              <a:t>I originally concentrated in graphics and worked at Pixar</a:t>
            </a:r>
            <a:endParaRPr lang="en-US" dirty="0">
              <a:solidFill>
                <a:srgbClr val="0337FF"/>
              </a:solidFill>
              <a:latin typeface="Chalkboard" charset="0"/>
              <a:ea typeface="Chalkboard" charset="0"/>
              <a:cs typeface="Chalkboard" charset="0"/>
            </a:endParaRPr>
          </a:p>
        </p:txBody>
      </p:sp>
      <p:sp>
        <p:nvSpPr>
          <p:cNvPr id="8" name="Freeform 7"/>
          <p:cNvSpPr/>
          <p:nvPr/>
        </p:nvSpPr>
        <p:spPr>
          <a:xfrm>
            <a:off x="5660618" y="2094806"/>
            <a:ext cx="341171" cy="787319"/>
          </a:xfrm>
          <a:custGeom>
            <a:avLst/>
            <a:gdLst>
              <a:gd name="connsiteX0" fmla="*/ 158291 w 291295"/>
              <a:gd name="connsiteY0" fmla="*/ 0 h 1069952"/>
              <a:gd name="connsiteX1" fmla="*/ 191542 w 291295"/>
              <a:gd name="connsiteY1" fmla="*/ 83128 h 1069952"/>
              <a:gd name="connsiteX2" fmla="*/ 224793 w 291295"/>
              <a:gd name="connsiteY2" fmla="*/ 182880 h 1069952"/>
              <a:gd name="connsiteX3" fmla="*/ 258044 w 291295"/>
              <a:gd name="connsiteY3" fmla="*/ 232757 h 1069952"/>
              <a:gd name="connsiteX4" fmla="*/ 258044 w 291295"/>
              <a:gd name="connsiteY4" fmla="*/ 665018 h 1069952"/>
              <a:gd name="connsiteX5" fmla="*/ 224793 w 291295"/>
              <a:gd name="connsiteY5" fmla="*/ 764771 h 1069952"/>
              <a:gd name="connsiteX6" fmla="*/ 158291 w 291295"/>
              <a:gd name="connsiteY6" fmla="*/ 847898 h 1069952"/>
              <a:gd name="connsiteX7" fmla="*/ 141666 w 291295"/>
              <a:gd name="connsiteY7" fmla="*/ 897775 h 1069952"/>
              <a:gd name="connsiteX8" fmla="*/ 41913 w 291295"/>
              <a:gd name="connsiteY8" fmla="*/ 980902 h 1069952"/>
              <a:gd name="connsiteX9" fmla="*/ 8662 w 291295"/>
              <a:gd name="connsiteY9" fmla="*/ 931026 h 1069952"/>
              <a:gd name="connsiteX10" fmla="*/ 25287 w 291295"/>
              <a:gd name="connsiteY10" fmla="*/ 1047404 h 1069952"/>
              <a:gd name="connsiteX11" fmla="*/ 291295 w 291295"/>
              <a:gd name="connsiteY11" fmla="*/ 1064029 h 106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1295" h="1069952">
                <a:moveTo>
                  <a:pt x="158291" y="0"/>
                </a:moveTo>
                <a:cubicBezTo>
                  <a:pt x="169375" y="27709"/>
                  <a:pt x="181343" y="55081"/>
                  <a:pt x="191542" y="83128"/>
                </a:cubicBezTo>
                <a:cubicBezTo>
                  <a:pt x="203520" y="116067"/>
                  <a:pt x="205351" y="153717"/>
                  <a:pt x="224793" y="182880"/>
                </a:cubicBezTo>
                <a:lnTo>
                  <a:pt x="258044" y="232757"/>
                </a:lnTo>
                <a:cubicBezTo>
                  <a:pt x="293782" y="411453"/>
                  <a:pt x="291416" y="364672"/>
                  <a:pt x="258044" y="665018"/>
                </a:cubicBezTo>
                <a:cubicBezTo>
                  <a:pt x="254173" y="699853"/>
                  <a:pt x="235877" y="731520"/>
                  <a:pt x="224793" y="764771"/>
                </a:cubicBezTo>
                <a:cubicBezTo>
                  <a:pt x="201849" y="833603"/>
                  <a:pt x="222748" y="804927"/>
                  <a:pt x="158291" y="847898"/>
                </a:cubicBezTo>
                <a:cubicBezTo>
                  <a:pt x="152749" y="864524"/>
                  <a:pt x="151387" y="883193"/>
                  <a:pt x="141666" y="897775"/>
                </a:cubicBezTo>
                <a:cubicBezTo>
                  <a:pt x="116065" y="936176"/>
                  <a:pt x="78714" y="956368"/>
                  <a:pt x="41913" y="980902"/>
                </a:cubicBezTo>
                <a:cubicBezTo>
                  <a:pt x="30829" y="964277"/>
                  <a:pt x="13508" y="911641"/>
                  <a:pt x="8662" y="931026"/>
                </a:cubicBezTo>
                <a:cubicBezTo>
                  <a:pt x="-842" y="969042"/>
                  <a:pt x="-10170" y="1030719"/>
                  <a:pt x="25287" y="1047404"/>
                </a:cubicBezTo>
                <a:cubicBezTo>
                  <a:pt x="105673" y="1085233"/>
                  <a:pt x="291295" y="1064029"/>
                  <a:pt x="291295" y="1064029"/>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9" name="TextBox 8"/>
          <p:cNvSpPr txBox="1"/>
          <p:nvPr/>
        </p:nvSpPr>
        <p:spPr>
          <a:xfrm>
            <a:off x="900544" y="5422667"/>
            <a:ext cx="3239194" cy="923330"/>
          </a:xfrm>
          <a:prstGeom prst="rect">
            <a:avLst/>
          </a:prstGeom>
          <a:noFill/>
          <a:effectLst/>
        </p:spPr>
        <p:txBody>
          <a:bodyPr wrap="square" rtlCol="0">
            <a:spAutoFit/>
          </a:bodyPr>
          <a:lstStyle/>
          <a:p>
            <a:pPr algn="ctr"/>
            <a:r>
              <a:rPr lang="en-US" dirty="0" smtClean="0">
                <a:solidFill>
                  <a:srgbClr val="0337FF"/>
                </a:solidFill>
                <a:latin typeface="Chalkboard" charset="0"/>
                <a:ea typeface="Chalkboard" charset="0"/>
                <a:cs typeface="Chalkboard" charset="0"/>
              </a:rPr>
              <a:t>The problem I really want to solve is to make high </a:t>
            </a:r>
            <a:r>
              <a:rPr lang="en-US" smtClean="0">
                <a:solidFill>
                  <a:srgbClr val="0337FF"/>
                </a:solidFill>
                <a:latin typeface="Chalkboard" charset="0"/>
                <a:ea typeface="Chalkboard" charset="0"/>
                <a:cs typeface="Chalkboard" charset="0"/>
              </a:rPr>
              <a:t>quality more education accessible</a:t>
            </a:r>
            <a:endParaRPr lang="en-US" dirty="0">
              <a:solidFill>
                <a:srgbClr val="0337FF"/>
              </a:solidFill>
              <a:latin typeface="Chalkboard" charset="0"/>
              <a:ea typeface="Chalkboard" charset="0"/>
              <a:cs typeface="Chalkboard" charset="0"/>
            </a:endParaRPr>
          </a:p>
        </p:txBody>
      </p:sp>
      <p:sp>
        <p:nvSpPr>
          <p:cNvPr id="10" name="Freeform 9"/>
          <p:cNvSpPr/>
          <p:nvPr/>
        </p:nvSpPr>
        <p:spPr>
          <a:xfrm>
            <a:off x="2909454" y="4571998"/>
            <a:ext cx="714895" cy="831272"/>
          </a:xfrm>
          <a:custGeom>
            <a:avLst/>
            <a:gdLst>
              <a:gd name="connsiteX0" fmla="*/ 133004 w 714895"/>
              <a:gd name="connsiteY0" fmla="*/ 831272 h 831272"/>
              <a:gd name="connsiteX1" fmla="*/ 33251 w 714895"/>
              <a:gd name="connsiteY1" fmla="*/ 798022 h 831272"/>
              <a:gd name="connsiteX2" fmla="*/ 0 w 714895"/>
              <a:gd name="connsiteY2" fmla="*/ 698269 h 831272"/>
              <a:gd name="connsiteX3" fmla="*/ 49877 w 714895"/>
              <a:gd name="connsiteY3" fmla="*/ 515389 h 831272"/>
              <a:gd name="connsiteX4" fmla="*/ 99753 w 714895"/>
              <a:gd name="connsiteY4" fmla="*/ 482138 h 831272"/>
              <a:gd name="connsiteX5" fmla="*/ 232757 w 714895"/>
              <a:gd name="connsiteY5" fmla="*/ 399011 h 831272"/>
              <a:gd name="connsiteX6" fmla="*/ 282633 w 714895"/>
              <a:gd name="connsiteY6" fmla="*/ 382385 h 831272"/>
              <a:gd name="connsiteX7" fmla="*/ 332509 w 714895"/>
              <a:gd name="connsiteY7" fmla="*/ 365760 h 831272"/>
              <a:gd name="connsiteX8" fmla="*/ 382386 w 714895"/>
              <a:gd name="connsiteY8" fmla="*/ 332509 h 831272"/>
              <a:gd name="connsiteX9" fmla="*/ 415637 w 714895"/>
              <a:gd name="connsiteY9" fmla="*/ 232756 h 831272"/>
              <a:gd name="connsiteX10" fmla="*/ 448888 w 714895"/>
              <a:gd name="connsiteY10" fmla="*/ 182880 h 831272"/>
              <a:gd name="connsiteX11" fmla="*/ 482138 w 714895"/>
              <a:gd name="connsiteY11" fmla="*/ 83127 h 831272"/>
              <a:gd name="connsiteX12" fmla="*/ 498764 w 714895"/>
              <a:gd name="connsiteY12" fmla="*/ 33251 h 831272"/>
              <a:gd name="connsiteX13" fmla="*/ 365760 w 714895"/>
              <a:gd name="connsiteY13" fmla="*/ 33251 h 831272"/>
              <a:gd name="connsiteX14" fmla="*/ 266008 w 714895"/>
              <a:gd name="connsiteY14" fmla="*/ 66502 h 831272"/>
              <a:gd name="connsiteX15" fmla="*/ 232757 w 714895"/>
              <a:gd name="connsiteY15" fmla="*/ 116378 h 831272"/>
              <a:gd name="connsiteX16" fmla="*/ 249382 w 714895"/>
              <a:gd name="connsiteY16" fmla="*/ 66502 h 831272"/>
              <a:gd name="connsiteX17" fmla="*/ 299258 w 714895"/>
              <a:gd name="connsiteY17" fmla="*/ 33251 h 831272"/>
              <a:gd name="connsiteX18" fmla="*/ 415637 w 714895"/>
              <a:gd name="connsiteY18" fmla="*/ 0 h 831272"/>
              <a:gd name="connsiteX19" fmla="*/ 548640 w 714895"/>
              <a:gd name="connsiteY19" fmla="*/ 16625 h 831272"/>
              <a:gd name="connsiteX20" fmla="*/ 598517 w 714895"/>
              <a:gd name="connsiteY20" fmla="*/ 99752 h 831272"/>
              <a:gd name="connsiteX21" fmla="*/ 698269 w 714895"/>
              <a:gd name="connsiteY21" fmla="*/ 182880 h 831272"/>
              <a:gd name="connsiteX22" fmla="*/ 714895 w 714895"/>
              <a:gd name="connsiteY22" fmla="*/ 216131 h 83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4895" h="831272">
                <a:moveTo>
                  <a:pt x="133004" y="831272"/>
                </a:moveTo>
                <a:cubicBezTo>
                  <a:pt x="99753" y="820189"/>
                  <a:pt x="58035" y="822806"/>
                  <a:pt x="33251" y="798022"/>
                </a:cubicBezTo>
                <a:cubicBezTo>
                  <a:pt x="8467" y="773238"/>
                  <a:pt x="0" y="698269"/>
                  <a:pt x="0" y="698269"/>
                </a:cubicBezTo>
                <a:cubicBezTo>
                  <a:pt x="9835" y="619591"/>
                  <a:pt x="-4013" y="569279"/>
                  <a:pt x="49877" y="515389"/>
                </a:cubicBezTo>
                <a:cubicBezTo>
                  <a:pt x="64006" y="501260"/>
                  <a:pt x="83128" y="493222"/>
                  <a:pt x="99753" y="482138"/>
                </a:cubicBezTo>
                <a:cubicBezTo>
                  <a:pt x="152446" y="403099"/>
                  <a:pt x="114048" y="438581"/>
                  <a:pt x="232757" y="399011"/>
                </a:cubicBezTo>
                <a:lnTo>
                  <a:pt x="282633" y="382385"/>
                </a:lnTo>
                <a:lnTo>
                  <a:pt x="332509" y="365760"/>
                </a:lnTo>
                <a:cubicBezTo>
                  <a:pt x="349135" y="354676"/>
                  <a:pt x="371796" y="349453"/>
                  <a:pt x="382386" y="332509"/>
                </a:cubicBezTo>
                <a:cubicBezTo>
                  <a:pt x="400962" y="302787"/>
                  <a:pt x="396195" y="261919"/>
                  <a:pt x="415637" y="232756"/>
                </a:cubicBezTo>
                <a:lnTo>
                  <a:pt x="448888" y="182880"/>
                </a:lnTo>
                <a:lnTo>
                  <a:pt x="482138" y="83127"/>
                </a:lnTo>
                <a:lnTo>
                  <a:pt x="498764" y="33251"/>
                </a:lnTo>
                <a:cubicBezTo>
                  <a:pt x="418155" y="13098"/>
                  <a:pt x="446369" y="9068"/>
                  <a:pt x="365760" y="33251"/>
                </a:cubicBezTo>
                <a:cubicBezTo>
                  <a:pt x="332189" y="43322"/>
                  <a:pt x="266008" y="66502"/>
                  <a:pt x="266008" y="66502"/>
                </a:cubicBezTo>
                <a:cubicBezTo>
                  <a:pt x="254924" y="83127"/>
                  <a:pt x="252738" y="116378"/>
                  <a:pt x="232757" y="116378"/>
                </a:cubicBezTo>
                <a:cubicBezTo>
                  <a:pt x="215232" y="116378"/>
                  <a:pt x="238435" y="80186"/>
                  <a:pt x="249382" y="66502"/>
                </a:cubicBezTo>
                <a:cubicBezTo>
                  <a:pt x="261864" y="50899"/>
                  <a:pt x="281386" y="42187"/>
                  <a:pt x="299258" y="33251"/>
                </a:cubicBezTo>
                <a:cubicBezTo>
                  <a:pt x="323112" y="21324"/>
                  <a:pt x="394325" y="5328"/>
                  <a:pt x="415637" y="0"/>
                </a:cubicBezTo>
                <a:cubicBezTo>
                  <a:pt x="459971" y="5542"/>
                  <a:pt x="509416" y="-4770"/>
                  <a:pt x="548640" y="16625"/>
                </a:cubicBezTo>
                <a:cubicBezTo>
                  <a:pt x="577008" y="32099"/>
                  <a:pt x="579129" y="73901"/>
                  <a:pt x="598517" y="99752"/>
                </a:cubicBezTo>
                <a:cubicBezTo>
                  <a:pt x="680229" y="208701"/>
                  <a:pt x="613782" y="98393"/>
                  <a:pt x="698269" y="182880"/>
                </a:cubicBezTo>
                <a:cubicBezTo>
                  <a:pt x="707031" y="191642"/>
                  <a:pt x="709353" y="205047"/>
                  <a:pt x="714895" y="216131"/>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793706" y="5253641"/>
            <a:ext cx="3456887" cy="1263535"/>
          </a:xfrm>
          <a:custGeom>
            <a:avLst/>
            <a:gdLst>
              <a:gd name="connsiteX0" fmla="*/ 2165625 w 3456887"/>
              <a:gd name="connsiteY0" fmla="*/ 99753 h 1263535"/>
              <a:gd name="connsiteX1" fmla="*/ 1517232 w 3456887"/>
              <a:gd name="connsiteY1" fmla="*/ 99753 h 1263535"/>
              <a:gd name="connsiteX2" fmla="*/ 1251225 w 3456887"/>
              <a:gd name="connsiteY2" fmla="*/ 83128 h 1263535"/>
              <a:gd name="connsiteX3" fmla="*/ 1151472 w 3456887"/>
              <a:gd name="connsiteY3" fmla="*/ 66502 h 1263535"/>
              <a:gd name="connsiteX4" fmla="*/ 1035094 w 3456887"/>
              <a:gd name="connsiteY4" fmla="*/ 33251 h 1263535"/>
              <a:gd name="connsiteX5" fmla="*/ 852214 w 3456887"/>
              <a:gd name="connsiteY5" fmla="*/ 0 h 1263535"/>
              <a:gd name="connsiteX6" fmla="*/ 320199 w 3456887"/>
              <a:gd name="connsiteY6" fmla="*/ 33251 h 1263535"/>
              <a:gd name="connsiteX7" fmla="*/ 270323 w 3456887"/>
              <a:gd name="connsiteY7" fmla="*/ 49877 h 1263535"/>
              <a:gd name="connsiteX8" fmla="*/ 120694 w 3456887"/>
              <a:gd name="connsiteY8" fmla="*/ 249382 h 1263535"/>
              <a:gd name="connsiteX9" fmla="*/ 70817 w 3456887"/>
              <a:gd name="connsiteY9" fmla="*/ 315884 h 1263535"/>
              <a:gd name="connsiteX10" fmla="*/ 20941 w 3456887"/>
              <a:gd name="connsiteY10" fmla="*/ 365760 h 1263535"/>
              <a:gd name="connsiteX11" fmla="*/ 20941 w 3456887"/>
              <a:gd name="connsiteY11" fmla="*/ 980902 h 1263535"/>
              <a:gd name="connsiteX12" fmla="*/ 87443 w 3456887"/>
              <a:gd name="connsiteY12" fmla="*/ 1113906 h 1263535"/>
              <a:gd name="connsiteX13" fmla="*/ 137319 w 3456887"/>
              <a:gd name="connsiteY13" fmla="*/ 1130531 h 1263535"/>
              <a:gd name="connsiteX14" fmla="*/ 187196 w 3456887"/>
              <a:gd name="connsiteY14" fmla="*/ 1163782 h 1263535"/>
              <a:gd name="connsiteX15" fmla="*/ 320199 w 3456887"/>
              <a:gd name="connsiteY15" fmla="*/ 1197033 h 1263535"/>
              <a:gd name="connsiteX16" fmla="*/ 469828 w 3456887"/>
              <a:gd name="connsiteY16" fmla="*/ 1230284 h 1263535"/>
              <a:gd name="connsiteX17" fmla="*/ 1716737 w 3456887"/>
              <a:gd name="connsiteY17" fmla="*/ 1246909 h 1263535"/>
              <a:gd name="connsiteX18" fmla="*/ 1982745 w 3456887"/>
              <a:gd name="connsiteY18" fmla="*/ 1263535 h 1263535"/>
              <a:gd name="connsiteX19" fmla="*/ 2647763 w 3456887"/>
              <a:gd name="connsiteY19" fmla="*/ 1230284 h 1263535"/>
              <a:gd name="connsiteX20" fmla="*/ 2714265 w 3456887"/>
              <a:gd name="connsiteY20" fmla="*/ 1197033 h 1263535"/>
              <a:gd name="connsiteX21" fmla="*/ 2797392 w 3456887"/>
              <a:gd name="connsiteY21" fmla="*/ 1180408 h 1263535"/>
              <a:gd name="connsiteX22" fmla="*/ 2863894 w 3456887"/>
              <a:gd name="connsiteY22" fmla="*/ 1163782 h 1263535"/>
              <a:gd name="connsiteX23" fmla="*/ 2980272 w 3456887"/>
              <a:gd name="connsiteY23" fmla="*/ 1113906 h 1263535"/>
              <a:gd name="connsiteX24" fmla="*/ 3046774 w 3456887"/>
              <a:gd name="connsiteY24" fmla="*/ 1097280 h 1263535"/>
              <a:gd name="connsiteX25" fmla="*/ 3163152 w 3456887"/>
              <a:gd name="connsiteY25" fmla="*/ 1030779 h 1263535"/>
              <a:gd name="connsiteX26" fmla="*/ 3213028 w 3456887"/>
              <a:gd name="connsiteY26" fmla="*/ 1014153 h 1263535"/>
              <a:gd name="connsiteX27" fmla="*/ 3312781 w 3456887"/>
              <a:gd name="connsiteY27" fmla="*/ 964277 h 1263535"/>
              <a:gd name="connsiteX28" fmla="*/ 3362657 w 3456887"/>
              <a:gd name="connsiteY28" fmla="*/ 931026 h 1263535"/>
              <a:gd name="connsiteX29" fmla="*/ 3379283 w 3456887"/>
              <a:gd name="connsiteY29" fmla="*/ 881149 h 1263535"/>
              <a:gd name="connsiteX30" fmla="*/ 3412534 w 3456887"/>
              <a:gd name="connsiteY30" fmla="*/ 831273 h 1263535"/>
              <a:gd name="connsiteX31" fmla="*/ 3429159 w 3456887"/>
              <a:gd name="connsiteY31" fmla="*/ 382386 h 1263535"/>
              <a:gd name="connsiteX32" fmla="*/ 3412534 w 3456887"/>
              <a:gd name="connsiteY32" fmla="*/ 332509 h 1263535"/>
              <a:gd name="connsiteX33" fmla="*/ 3262905 w 3456887"/>
              <a:gd name="connsiteY33" fmla="*/ 249382 h 1263535"/>
              <a:gd name="connsiteX34" fmla="*/ 3163152 w 3456887"/>
              <a:gd name="connsiteY34" fmla="*/ 182880 h 1263535"/>
              <a:gd name="connsiteX35" fmla="*/ 3113276 w 3456887"/>
              <a:gd name="connsiteY35" fmla="*/ 166255 h 1263535"/>
              <a:gd name="connsiteX36" fmla="*/ 3046774 w 3456887"/>
              <a:gd name="connsiteY36" fmla="*/ 149629 h 1263535"/>
              <a:gd name="connsiteX37" fmla="*/ 2980272 w 3456887"/>
              <a:gd name="connsiteY37" fmla="*/ 116379 h 1263535"/>
              <a:gd name="connsiteX38" fmla="*/ 2897145 w 3456887"/>
              <a:gd name="connsiteY38" fmla="*/ 99753 h 1263535"/>
              <a:gd name="connsiteX39" fmla="*/ 2830643 w 3456887"/>
              <a:gd name="connsiteY39" fmla="*/ 83128 h 1263535"/>
              <a:gd name="connsiteX40" fmla="*/ 2764141 w 3456887"/>
              <a:gd name="connsiteY40" fmla="*/ 49877 h 1263535"/>
              <a:gd name="connsiteX41" fmla="*/ 2298628 w 3456887"/>
              <a:gd name="connsiteY41" fmla="*/ 66502 h 126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56887" h="1263535">
                <a:moveTo>
                  <a:pt x="2165625" y="99753"/>
                </a:moveTo>
                <a:cubicBezTo>
                  <a:pt x="1913495" y="162787"/>
                  <a:pt x="2099709" y="122595"/>
                  <a:pt x="1517232" y="99753"/>
                </a:cubicBezTo>
                <a:cubicBezTo>
                  <a:pt x="1428458" y="96272"/>
                  <a:pt x="1339894" y="88670"/>
                  <a:pt x="1251225" y="83128"/>
                </a:cubicBezTo>
                <a:cubicBezTo>
                  <a:pt x="1217974" y="77586"/>
                  <a:pt x="1184379" y="73815"/>
                  <a:pt x="1151472" y="66502"/>
                </a:cubicBezTo>
                <a:cubicBezTo>
                  <a:pt x="991246" y="30896"/>
                  <a:pt x="1234215" y="69455"/>
                  <a:pt x="1035094" y="33251"/>
                </a:cubicBezTo>
                <a:cubicBezTo>
                  <a:pt x="816668" y="-6463"/>
                  <a:pt x="1003047" y="37709"/>
                  <a:pt x="852214" y="0"/>
                </a:cubicBezTo>
                <a:cubicBezTo>
                  <a:pt x="661200" y="7075"/>
                  <a:pt x="496155" y="-10738"/>
                  <a:pt x="320199" y="33251"/>
                </a:cubicBezTo>
                <a:cubicBezTo>
                  <a:pt x="303198" y="37501"/>
                  <a:pt x="286948" y="44335"/>
                  <a:pt x="270323" y="49877"/>
                </a:cubicBezTo>
                <a:lnTo>
                  <a:pt x="120694" y="249382"/>
                </a:lnTo>
                <a:cubicBezTo>
                  <a:pt x="104068" y="271549"/>
                  <a:pt x="90410" y="296291"/>
                  <a:pt x="70817" y="315884"/>
                </a:cubicBezTo>
                <a:lnTo>
                  <a:pt x="20941" y="365760"/>
                </a:lnTo>
                <a:cubicBezTo>
                  <a:pt x="-7246" y="647640"/>
                  <a:pt x="-6715" y="566055"/>
                  <a:pt x="20941" y="980902"/>
                </a:cubicBezTo>
                <a:cubicBezTo>
                  <a:pt x="23255" y="1015613"/>
                  <a:pt x="73779" y="1100242"/>
                  <a:pt x="87443" y="1113906"/>
                </a:cubicBezTo>
                <a:cubicBezTo>
                  <a:pt x="99835" y="1126298"/>
                  <a:pt x="120694" y="1124989"/>
                  <a:pt x="137319" y="1130531"/>
                </a:cubicBezTo>
                <a:cubicBezTo>
                  <a:pt x="153945" y="1141615"/>
                  <a:pt x="168418" y="1156953"/>
                  <a:pt x="187196" y="1163782"/>
                </a:cubicBezTo>
                <a:cubicBezTo>
                  <a:pt x="230143" y="1179399"/>
                  <a:pt x="276845" y="1182582"/>
                  <a:pt x="320199" y="1197033"/>
                </a:cubicBezTo>
                <a:cubicBezTo>
                  <a:pt x="374067" y="1214989"/>
                  <a:pt x="406625" y="1228723"/>
                  <a:pt x="469828" y="1230284"/>
                </a:cubicBezTo>
                <a:cubicBezTo>
                  <a:pt x="885375" y="1240544"/>
                  <a:pt x="1301101" y="1241367"/>
                  <a:pt x="1716737" y="1246909"/>
                </a:cubicBezTo>
                <a:cubicBezTo>
                  <a:pt x="1805406" y="1252451"/>
                  <a:pt x="1893903" y="1263535"/>
                  <a:pt x="1982745" y="1263535"/>
                </a:cubicBezTo>
                <a:cubicBezTo>
                  <a:pt x="2067370" y="1263535"/>
                  <a:pt x="2538482" y="1236355"/>
                  <a:pt x="2647763" y="1230284"/>
                </a:cubicBezTo>
                <a:cubicBezTo>
                  <a:pt x="2669930" y="1219200"/>
                  <a:pt x="2690753" y="1204870"/>
                  <a:pt x="2714265" y="1197033"/>
                </a:cubicBezTo>
                <a:cubicBezTo>
                  <a:pt x="2741073" y="1188097"/>
                  <a:pt x="2769807" y="1186538"/>
                  <a:pt x="2797392" y="1180408"/>
                </a:cubicBezTo>
                <a:cubicBezTo>
                  <a:pt x="2819697" y="1175451"/>
                  <a:pt x="2841924" y="1170059"/>
                  <a:pt x="2863894" y="1163782"/>
                </a:cubicBezTo>
                <a:cubicBezTo>
                  <a:pt x="2979494" y="1130753"/>
                  <a:pt x="2838398" y="1167109"/>
                  <a:pt x="2980272" y="1113906"/>
                </a:cubicBezTo>
                <a:cubicBezTo>
                  <a:pt x="3001667" y="1105883"/>
                  <a:pt x="3024607" y="1102822"/>
                  <a:pt x="3046774" y="1097280"/>
                </a:cubicBezTo>
                <a:cubicBezTo>
                  <a:pt x="3096868" y="1063883"/>
                  <a:pt x="3104085" y="1056093"/>
                  <a:pt x="3163152" y="1030779"/>
                </a:cubicBezTo>
                <a:cubicBezTo>
                  <a:pt x="3179260" y="1023876"/>
                  <a:pt x="3197353" y="1021990"/>
                  <a:pt x="3213028" y="1014153"/>
                </a:cubicBezTo>
                <a:cubicBezTo>
                  <a:pt x="3341936" y="949698"/>
                  <a:pt x="3187424" y="1006062"/>
                  <a:pt x="3312781" y="964277"/>
                </a:cubicBezTo>
                <a:cubicBezTo>
                  <a:pt x="3329406" y="953193"/>
                  <a:pt x="3350175" y="946629"/>
                  <a:pt x="3362657" y="931026"/>
                </a:cubicBezTo>
                <a:cubicBezTo>
                  <a:pt x="3373605" y="917341"/>
                  <a:pt x="3371446" y="896824"/>
                  <a:pt x="3379283" y="881149"/>
                </a:cubicBezTo>
                <a:cubicBezTo>
                  <a:pt x="3388219" y="863277"/>
                  <a:pt x="3401450" y="847898"/>
                  <a:pt x="3412534" y="831273"/>
                </a:cubicBezTo>
                <a:cubicBezTo>
                  <a:pt x="3479327" y="630894"/>
                  <a:pt x="3458427" y="733605"/>
                  <a:pt x="3429159" y="382386"/>
                </a:cubicBezTo>
                <a:cubicBezTo>
                  <a:pt x="3427704" y="364922"/>
                  <a:pt x="3424926" y="344901"/>
                  <a:pt x="3412534" y="332509"/>
                </a:cubicBezTo>
                <a:cubicBezTo>
                  <a:pt x="3283863" y="203838"/>
                  <a:pt x="3356980" y="301646"/>
                  <a:pt x="3262905" y="249382"/>
                </a:cubicBezTo>
                <a:cubicBezTo>
                  <a:pt x="3227971" y="229974"/>
                  <a:pt x="3201064" y="195517"/>
                  <a:pt x="3163152" y="182880"/>
                </a:cubicBezTo>
                <a:cubicBezTo>
                  <a:pt x="3146527" y="177338"/>
                  <a:pt x="3130126" y="171069"/>
                  <a:pt x="3113276" y="166255"/>
                </a:cubicBezTo>
                <a:cubicBezTo>
                  <a:pt x="3091306" y="159978"/>
                  <a:pt x="3068169" y="157652"/>
                  <a:pt x="3046774" y="149629"/>
                </a:cubicBezTo>
                <a:cubicBezTo>
                  <a:pt x="3023568" y="140927"/>
                  <a:pt x="3003784" y="124216"/>
                  <a:pt x="2980272" y="116379"/>
                </a:cubicBezTo>
                <a:cubicBezTo>
                  <a:pt x="2953464" y="107443"/>
                  <a:pt x="2924730" y="105883"/>
                  <a:pt x="2897145" y="99753"/>
                </a:cubicBezTo>
                <a:cubicBezTo>
                  <a:pt x="2874840" y="94796"/>
                  <a:pt x="2852810" y="88670"/>
                  <a:pt x="2830643" y="83128"/>
                </a:cubicBezTo>
                <a:cubicBezTo>
                  <a:pt x="2808476" y="72044"/>
                  <a:pt x="2788912" y="50676"/>
                  <a:pt x="2764141" y="49877"/>
                </a:cubicBezTo>
                <a:cubicBezTo>
                  <a:pt x="2608952" y="44871"/>
                  <a:pt x="2453898" y="66502"/>
                  <a:pt x="2298628" y="66502"/>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rot="405647">
            <a:off x="4455622" y="1030778"/>
            <a:ext cx="2995597" cy="1080655"/>
          </a:xfrm>
          <a:custGeom>
            <a:avLst/>
            <a:gdLst>
              <a:gd name="connsiteX0" fmla="*/ 1546167 w 2995597"/>
              <a:gd name="connsiteY0" fmla="*/ 33251 h 1080655"/>
              <a:gd name="connsiteX1" fmla="*/ 1479665 w 2995597"/>
              <a:gd name="connsiteY1" fmla="*/ 49877 h 1080655"/>
              <a:gd name="connsiteX2" fmla="*/ 681643 w 2995597"/>
              <a:gd name="connsiteY2" fmla="*/ 0 h 1080655"/>
              <a:gd name="connsiteX3" fmla="*/ 166254 w 2995597"/>
              <a:gd name="connsiteY3" fmla="*/ 16626 h 1080655"/>
              <a:gd name="connsiteX4" fmla="*/ 83127 w 2995597"/>
              <a:gd name="connsiteY4" fmla="*/ 116378 h 1080655"/>
              <a:gd name="connsiteX5" fmla="*/ 33251 w 2995597"/>
              <a:gd name="connsiteY5" fmla="*/ 216131 h 1080655"/>
              <a:gd name="connsiteX6" fmla="*/ 0 w 2995597"/>
              <a:gd name="connsiteY6" fmla="*/ 332509 h 1080655"/>
              <a:gd name="connsiteX7" fmla="*/ 16625 w 2995597"/>
              <a:gd name="connsiteY7" fmla="*/ 615142 h 1080655"/>
              <a:gd name="connsiteX8" fmla="*/ 49876 w 2995597"/>
              <a:gd name="connsiteY8" fmla="*/ 665018 h 1080655"/>
              <a:gd name="connsiteX9" fmla="*/ 149629 w 2995597"/>
              <a:gd name="connsiteY9" fmla="*/ 731520 h 1080655"/>
              <a:gd name="connsiteX10" fmla="*/ 216131 w 2995597"/>
              <a:gd name="connsiteY10" fmla="*/ 781397 h 1080655"/>
              <a:gd name="connsiteX11" fmla="*/ 382385 w 2995597"/>
              <a:gd name="connsiteY11" fmla="*/ 881149 h 1080655"/>
              <a:gd name="connsiteX12" fmla="*/ 465513 w 2995597"/>
              <a:gd name="connsiteY12" fmla="*/ 897775 h 1080655"/>
              <a:gd name="connsiteX13" fmla="*/ 515389 w 2995597"/>
              <a:gd name="connsiteY13" fmla="*/ 914400 h 1080655"/>
              <a:gd name="connsiteX14" fmla="*/ 648393 w 2995597"/>
              <a:gd name="connsiteY14" fmla="*/ 947651 h 1080655"/>
              <a:gd name="connsiteX15" fmla="*/ 814647 w 2995597"/>
              <a:gd name="connsiteY15" fmla="*/ 1014153 h 1080655"/>
              <a:gd name="connsiteX16" fmla="*/ 881149 w 2995597"/>
              <a:gd name="connsiteY16" fmla="*/ 1030778 h 1080655"/>
              <a:gd name="connsiteX17" fmla="*/ 980902 w 2995597"/>
              <a:gd name="connsiteY17" fmla="*/ 1064029 h 1080655"/>
              <a:gd name="connsiteX18" fmla="*/ 1213658 w 2995597"/>
              <a:gd name="connsiteY18" fmla="*/ 1080655 h 1080655"/>
              <a:gd name="connsiteX19" fmla="*/ 1645920 w 2995597"/>
              <a:gd name="connsiteY19" fmla="*/ 1064029 h 1080655"/>
              <a:gd name="connsiteX20" fmla="*/ 1778923 w 2995597"/>
              <a:gd name="connsiteY20" fmla="*/ 1047404 h 1080655"/>
              <a:gd name="connsiteX21" fmla="*/ 1862051 w 2995597"/>
              <a:gd name="connsiteY21" fmla="*/ 1030778 h 1080655"/>
              <a:gd name="connsiteX22" fmla="*/ 2360814 w 2995597"/>
              <a:gd name="connsiteY22" fmla="*/ 1014153 h 1080655"/>
              <a:gd name="connsiteX23" fmla="*/ 2493818 w 2995597"/>
              <a:gd name="connsiteY23" fmla="*/ 997527 h 1080655"/>
              <a:gd name="connsiteX24" fmla="*/ 2543694 w 2995597"/>
              <a:gd name="connsiteY24" fmla="*/ 964277 h 1080655"/>
              <a:gd name="connsiteX25" fmla="*/ 2610196 w 2995597"/>
              <a:gd name="connsiteY25" fmla="*/ 931026 h 1080655"/>
              <a:gd name="connsiteX26" fmla="*/ 2726574 w 2995597"/>
              <a:gd name="connsiteY26" fmla="*/ 897775 h 1080655"/>
              <a:gd name="connsiteX27" fmla="*/ 2776451 w 2995597"/>
              <a:gd name="connsiteY27" fmla="*/ 831273 h 1080655"/>
              <a:gd name="connsiteX28" fmla="*/ 2826327 w 2995597"/>
              <a:gd name="connsiteY28" fmla="*/ 781397 h 1080655"/>
              <a:gd name="connsiteX29" fmla="*/ 2892829 w 2995597"/>
              <a:gd name="connsiteY29" fmla="*/ 681644 h 1080655"/>
              <a:gd name="connsiteX30" fmla="*/ 2926080 w 2995597"/>
              <a:gd name="connsiteY30" fmla="*/ 565266 h 1080655"/>
              <a:gd name="connsiteX31" fmla="*/ 2959331 w 2995597"/>
              <a:gd name="connsiteY31" fmla="*/ 365760 h 1080655"/>
              <a:gd name="connsiteX32" fmla="*/ 2975956 w 2995597"/>
              <a:gd name="connsiteY32" fmla="*/ 266007 h 1080655"/>
              <a:gd name="connsiteX33" fmla="*/ 2975956 w 2995597"/>
              <a:gd name="connsiteY33" fmla="*/ 99753 h 1080655"/>
              <a:gd name="connsiteX34" fmla="*/ 2859578 w 2995597"/>
              <a:gd name="connsiteY34" fmla="*/ 16626 h 1080655"/>
              <a:gd name="connsiteX35" fmla="*/ 2227811 w 2995597"/>
              <a:gd name="connsiteY35" fmla="*/ 33251 h 1080655"/>
              <a:gd name="connsiteX36" fmla="*/ 2144683 w 2995597"/>
              <a:gd name="connsiteY36" fmla="*/ 49877 h 1080655"/>
              <a:gd name="connsiteX37" fmla="*/ 1978429 w 2995597"/>
              <a:gd name="connsiteY37" fmla="*/ 66502 h 1080655"/>
              <a:gd name="connsiteX38" fmla="*/ 1729047 w 2995597"/>
              <a:gd name="connsiteY38" fmla="*/ 66502 h 1080655"/>
              <a:gd name="connsiteX39" fmla="*/ 1496291 w 2995597"/>
              <a:gd name="connsiteY39" fmla="*/ 83127 h 108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95597" h="1080655">
                <a:moveTo>
                  <a:pt x="1546167" y="33251"/>
                </a:moveTo>
                <a:cubicBezTo>
                  <a:pt x="1524000" y="38793"/>
                  <a:pt x="1502498" y="50755"/>
                  <a:pt x="1479665" y="49877"/>
                </a:cubicBezTo>
                <a:cubicBezTo>
                  <a:pt x="1213336" y="39634"/>
                  <a:pt x="681643" y="0"/>
                  <a:pt x="681643" y="0"/>
                </a:cubicBezTo>
                <a:cubicBezTo>
                  <a:pt x="509847" y="5542"/>
                  <a:pt x="337474" y="1518"/>
                  <a:pt x="166254" y="16626"/>
                </a:cubicBezTo>
                <a:cubicBezTo>
                  <a:pt x="118971" y="20798"/>
                  <a:pt x="96521" y="85125"/>
                  <a:pt x="83127" y="116378"/>
                </a:cubicBezTo>
                <a:cubicBezTo>
                  <a:pt x="-42226" y="408869"/>
                  <a:pt x="192986" y="-103333"/>
                  <a:pt x="33251" y="216131"/>
                </a:cubicBezTo>
                <a:cubicBezTo>
                  <a:pt x="21323" y="239986"/>
                  <a:pt x="5328" y="311196"/>
                  <a:pt x="0" y="332509"/>
                </a:cubicBezTo>
                <a:cubicBezTo>
                  <a:pt x="5542" y="426720"/>
                  <a:pt x="2626" y="521812"/>
                  <a:pt x="16625" y="615142"/>
                </a:cubicBezTo>
                <a:cubicBezTo>
                  <a:pt x="19589" y="634902"/>
                  <a:pt x="34839" y="651860"/>
                  <a:pt x="49876" y="665018"/>
                </a:cubicBezTo>
                <a:cubicBezTo>
                  <a:pt x="79951" y="691334"/>
                  <a:pt x="117659" y="707542"/>
                  <a:pt x="149629" y="731520"/>
                </a:cubicBezTo>
                <a:cubicBezTo>
                  <a:pt x="171796" y="748146"/>
                  <a:pt x="193431" y="765507"/>
                  <a:pt x="216131" y="781397"/>
                </a:cubicBezTo>
                <a:cubicBezTo>
                  <a:pt x="250623" y="805541"/>
                  <a:pt x="333402" y="864821"/>
                  <a:pt x="382385" y="881149"/>
                </a:cubicBezTo>
                <a:cubicBezTo>
                  <a:pt x="409193" y="890085"/>
                  <a:pt x="438099" y="890921"/>
                  <a:pt x="465513" y="897775"/>
                </a:cubicBezTo>
                <a:cubicBezTo>
                  <a:pt x="482514" y="902025"/>
                  <a:pt x="498482" y="909789"/>
                  <a:pt x="515389" y="914400"/>
                </a:cubicBezTo>
                <a:cubicBezTo>
                  <a:pt x="559478" y="926424"/>
                  <a:pt x="605039" y="933200"/>
                  <a:pt x="648393" y="947651"/>
                </a:cubicBezTo>
                <a:cubicBezTo>
                  <a:pt x="705017" y="966526"/>
                  <a:pt x="756742" y="999677"/>
                  <a:pt x="814647" y="1014153"/>
                </a:cubicBezTo>
                <a:cubicBezTo>
                  <a:pt x="836814" y="1019695"/>
                  <a:pt x="859263" y="1024212"/>
                  <a:pt x="881149" y="1030778"/>
                </a:cubicBezTo>
                <a:cubicBezTo>
                  <a:pt x="914720" y="1040849"/>
                  <a:pt x="945941" y="1061532"/>
                  <a:pt x="980902" y="1064029"/>
                </a:cubicBezTo>
                <a:lnTo>
                  <a:pt x="1213658" y="1080655"/>
                </a:lnTo>
                <a:cubicBezTo>
                  <a:pt x="1357745" y="1075113"/>
                  <a:pt x="1501975" y="1072496"/>
                  <a:pt x="1645920" y="1064029"/>
                </a:cubicBezTo>
                <a:cubicBezTo>
                  <a:pt x="1690522" y="1061405"/>
                  <a:pt x="1734763" y="1054198"/>
                  <a:pt x="1778923" y="1047404"/>
                </a:cubicBezTo>
                <a:cubicBezTo>
                  <a:pt x="1806853" y="1043107"/>
                  <a:pt x="1833839" y="1032390"/>
                  <a:pt x="1862051" y="1030778"/>
                </a:cubicBezTo>
                <a:cubicBezTo>
                  <a:pt x="2028127" y="1021288"/>
                  <a:pt x="2194560" y="1019695"/>
                  <a:pt x="2360814" y="1014153"/>
                </a:cubicBezTo>
                <a:cubicBezTo>
                  <a:pt x="2405149" y="1008611"/>
                  <a:pt x="2450713" y="1009283"/>
                  <a:pt x="2493818" y="997527"/>
                </a:cubicBezTo>
                <a:cubicBezTo>
                  <a:pt x="2513095" y="992270"/>
                  <a:pt x="2526346" y="974190"/>
                  <a:pt x="2543694" y="964277"/>
                </a:cubicBezTo>
                <a:cubicBezTo>
                  <a:pt x="2565212" y="951981"/>
                  <a:pt x="2587416" y="940789"/>
                  <a:pt x="2610196" y="931026"/>
                </a:cubicBezTo>
                <a:cubicBezTo>
                  <a:pt x="2643591" y="916714"/>
                  <a:pt x="2692823" y="906213"/>
                  <a:pt x="2726574" y="897775"/>
                </a:cubicBezTo>
                <a:cubicBezTo>
                  <a:pt x="2743200" y="875608"/>
                  <a:pt x="2758418" y="852311"/>
                  <a:pt x="2776451" y="831273"/>
                </a:cubicBezTo>
                <a:cubicBezTo>
                  <a:pt x="2791752" y="813422"/>
                  <a:pt x="2811892" y="799956"/>
                  <a:pt x="2826327" y="781397"/>
                </a:cubicBezTo>
                <a:cubicBezTo>
                  <a:pt x="2850862" y="749852"/>
                  <a:pt x="2892829" y="681644"/>
                  <a:pt x="2892829" y="681644"/>
                </a:cubicBezTo>
                <a:cubicBezTo>
                  <a:pt x="2905241" y="644406"/>
                  <a:pt x="2920117" y="604027"/>
                  <a:pt x="2926080" y="565266"/>
                </a:cubicBezTo>
                <a:cubicBezTo>
                  <a:pt x="2957899" y="358444"/>
                  <a:pt x="2922205" y="477135"/>
                  <a:pt x="2959331" y="365760"/>
                </a:cubicBezTo>
                <a:cubicBezTo>
                  <a:pt x="2964873" y="332509"/>
                  <a:pt x="2969345" y="299062"/>
                  <a:pt x="2975956" y="266007"/>
                </a:cubicBezTo>
                <a:cubicBezTo>
                  <a:pt x="2990191" y="194833"/>
                  <a:pt x="3011929" y="180691"/>
                  <a:pt x="2975956" y="99753"/>
                </a:cubicBezTo>
                <a:cubicBezTo>
                  <a:pt x="2956699" y="56424"/>
                  <a:pt x="2896362" y="35018"/>
                  <a:pt x="2859578" y="16626"/>
                </a:cubicBezTo>
                <a:cubicBezTo>
                  <a:pt x="2648989" y="22168"/>
                  <a:pt x="2438245" y="23463"/>
                  <a:pt x="2227811" y="33251"/>
                </a:cubicBezTo>
                <a:cubicBezTo>
                  <a:pt x="2199583" y="34564"/>
                  <a:pt x="2172693" y="46142"/>
                  <a:pt x="2144683" y="49877"/>
                </a:cubicBezTo>
                <a:cubicBezTo>
                  <a:pt x="2089477" y="57238"/>
                  <a:pt x="2033847" y="60960"/>
                  <a:pt x="1978429" y="66502"/>
                </a:cubicBezTo>
                <a:cubicBezTo>
                  <a:pt x="1851000" y="108977"/>
                  <a:pt x="2000259" y="66502"/>
                  <a:pt x="1729047" y="66502"/>
                </a:cubicBezTo>
                <a:cubicBezTo>
                  <a:pt x="1651264" y="66502"/>
                  <a:pt x="1496291" y="83127"/>
                  <a:pt x="1496291" y="83127"/>
                </a:cubicBezTo>
              </a:path>
            </a:pathLst>
          </a:custGeom>
          <a:noFill/>
          <a:ln w="3810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a:srcRect l="17720" r="12302"/>
          <a:stretch/>
        </p:blipFill>
        <p:spPr>
          <a:xfrm>
            <a:off x="6567054" y="2244437"/>
            <a:ext cx="2576946" cy="3682538"/>
          </a:xfrm>
          <a:prstGeom prst="rect">
            <a:avLst/>
          </a:prstGeom>
          <a:effectLst/>
        </p:spPr>
      </p:pic>
      <p:sp>
        <p:nvSpPr>
          <p:cNvPr id="14" name="TextBox 13"/>
          <p:cNvSpPr txBox="1"/>
          <p:nvPr/>
        </p:nvSpPr>
        <p:spPr>
          <a:xfrm rot="21245063">
            <a:off x="471053" y="1069571"/>
            <a:ext cx="2172394" cy="646331"/>
          </a:xfrm>
          <a:prstGeom prst="rect">
            <a:avLst/>
          </a:prstGeom>
          <a:noFill/>
          <a:effectLst/>
        </p:spPr>
        <p:txBody>
          <a:bodyPr wrap="square" rtlCol="0">
            <a:spAutoFit/>
          </a:bodyPr>
          <a:lstStyle/>
          <a:p>
            <a:pPr algn="ctr"/>
            <a:r>
              <a:rPr lang="en-US" dirty="0" smtClean="0">
                <a:solidFill>
                  <a:srgbClr val="0337FF"/>
                </a:solidFill>
                <a:latin typeface="Chalkboard" charset="0"/>
                <a:ea typeface="Chalkboard" charset="0"/>
                <a:cs typeface="Chalkboard" charset="0"/>
              </a:rPr>
              <a:t>My parents are </a:t>
            </a:r>
            <a:r>
              <a:rPr lang="en-US" smtClean="0">
                <a:solidFill>
                  <a:srgbClr val="0337FF"/>
                </a:solidFill>
                <a:latin typeface="Chalkboard" charset="0"/>
                <a:ea typeface="Chalkboard" charset="0"/>
                <a:cs typeface="Chalkboard" charset="0"/>
              </a:rPr>
              <a:t>interesting folks</a:t>
            </a:r>
            <a:endParaRPr lang="en-US" dirty="0">
              <a:solidFill>
                <a:srgbClr val="0337FF"/>
              </a:solidFill>
              <a:latin typeface="Chalkboard" charset="0"/>
              <a:ea typeface="Chalkboard" charset="0"/>
              <a:cs typeface="Chalkboard" charset="0"/>
            </a:endParaRPr>
          </a:p>
        </p:txBody>
      </p:sp>
      <p:sp>
        <p:nvSpPr>
          <p:cNvPr id="15" name="Freeform 14"/>
          <p:cNvSpPr/>
          <p:nvPr/>
        </p:nvSpPr>
        <p:spPr>
          <a:xfrm>
            <a:off x="1878676" y="1895302"/>
            <a:ext cx="682332" cy="469593"/>
          </a:xfrm>
          <a:custGeom>
            <a:avLst/>
            <a:gdLst>
              <a:gd name="connsiteX0" fmla="*/ 0 w 682332"/>
              <a:gd name="connsiteY0" fmla="*/ 0 h 469593"/>
              <a:gd name="connsiteX1" fmla="*/ 66502 w 682332"/>
              <a:gd name="connsiteY1" fmla="*/ 83127 h 469593"/>
              <a:gd name="connsiteX2" fmla="*/ 116379 w 682332"/>
              <a:gd name="connsiteY2" fmla="*/ 133003 h 469593"/>
              <a:gd name="connsiteX3" fmla="*/ 182880 w 682332"/>
              <a:gd name="connsiteY3" fmla="*/ 149629 h 469593"/>
              <a:gd name="connsiteX4" fmla="*/ 399011 w 682332"/>
              <a:gd name="connsiteY4" fmla="*/ 182880 h 469593"/>
              <a:gd name="connsiteX5" fmla="*/ 465513 w 682332"/>
              <a:gd name="connsiteY5" fmla="*/ 199505 h 469593"/>
              <a:gd name="connsiteX6" fmla="*/ 548640 w 682332"/>
              <a:gd name="connsiteY6" fmla="*/ 299258 h 469593"/>
              <a:gd name="connsiteX7" fmla="*/ 615142 w 682332"/>
              <a:gd name="connsiteY7" fmla="*/ 399011 h 469593"/>
              <a:gd name="connsiteX8" fmla="*/ 681644 w 682332"/>
              <a:gd name="connsiteY8" fmla="*/ 382385 h 469593"/>
              <a:gd name="connsiteX9" fmla="*/ 615142 w 682332"/>
              <a:gd name="connsiteY9" fmla="*/ 465513 h 469593"/>
              <a:gd name="connsiteX10" fmla="*/ 365760 w 682332"/>
              <a:gd name="connsiteY10" fmla="*/ 465513 h 46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332" h="469593">
                <a:moveTo>
                  <a:pt x="0" y="0"/>
                </a:moveTo>
                <a:cubicBezTo>
                  <a:pt x="30206" y="120821"/>
                  <a:pt x="-12207" y="30655"/>
                  <a:pt x="66502" y="83127"/>
                </a:cubicBezTo>
                <a:cubicBezTo>
                  <a:pt x="86065" y="96169"/>
                  <a:pt x="95965" y="121338"/>
                  <a:pt x="116379" y="133003"/>
                </a:cubicBezTo>
                <a:cubicBezTo>
                  <a:pt x="136218" y="144339"/>
                  <a:pt x="160575" y="144672"/>
                  <a:pt x="182880" y="149629"/>
                </a:cubicBezTo>
                <a:cubicBezTo>
                  <a:pt x="335409" y="183524"/>
                  <a:pt x="197509" y="149296"/>
                  <a:pt x="399011" y="182880"/>
                </a:cubicBezTo>
                <a:cubicBezTo>
                  <a:pt x="421550" y="186636"/>
                  <a:pt x="443346" y="193963"/>
                  <a:pt x="465513" y="199505"/>
                </a:cubicBezTo>
                <a:cubicBezTo>
                  <a:pt x="547348" y="254062"/>
                  <a:pt x="492391" y="205509"/>
                  <a:pt x="548640" y="299258"/>
                </a:cubicBezTo>
                <a:cubicBezTo>
                  <a:pt x="569201" y="333526"/>
                  <a:pt x="615142" y="399011"/>
                  <a:pt x="615142" y="399011"/>
                </a:cubicBezTo>
                <a:cubicBezTo>
                  <a:pt x="637309" y="393469"/>
                  <a:pt x="688869" y="360708"/>
                  <a:pt x="681644" y="382385"/>
                </a:cubicBezTo>
                <a:cubicBezTo>
                  <a:pt x="669572" y="418603"/>
                  <a:pt x="667205" y="459728"/>
                  <a:pt x="615142" y="465513"/>
                </a:cubicBezTo>
                <a:cubicBezTo>
                  <a:pt x="532523" y="474693"/>
                  <a:pt x="448887" y="465513"/>
                  <a:pt x="365760" y="465513"/>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15389" y="964276"/>
            <a:ext cx="2261062" cy="914400"/>
          </a:xfrm>
          <a:custGeom>
            <a:avLst/>
            <a:gdLst>
              <a:gd name="connsiteX0" fmla="*/ 814647 w 2261062"/>
              <a:gd name="connsiteY0" fmla="*/ 83128 h 914400"/>
              <a:gd name="connsiteX1" fmla="*/ 731520 w 2261062"/>
              <a:gd name="connsiteY1" fmla="*/ 99753 h 914400"/>
              <a:gd name="connsiteX2" fmla="*/ 49876 w 2261062"/>
              <a:gd name="connsiteY2" fmla="*/ 166255 h 914400"/>
              <a:gd name="connsiteX3" fmla="*/ 33251 w 2261062"/>
              <a:gd name="connsiteY3" fmla="*/ 232757 h 914400"/>
              <a:gd name="connsiteX4" fmla="*/ 0 w 2261062"/>
              <a:gd name="connsiteY4" fmla="*/ 382386 h 914400"/>
              <a:gd name="connsiteX5" fmla="*/ 16626 w 2261062"/>
              <a:gd name="connsiteY5" fmla="*/ 731520 h 914400"/>
              <a:gd name="connsiteX6" fmla="*/ 49876 w 2261062"/>
              <a:gd name="connsiteY6" fmla="*/ 781397 h 914400"/>
              <a:gd name="connsiteX7" fmla="*/ 166255 w 2261062"/>
              <a:gd name="connsiteY7" fmla="*/ 831273 h 914400"/>
              <a:gd name="connsiteX8" fmla="*/ 299258 w 2261062"/>
              <a:gd name="connsiteY8" fmla="*/ 914400 h 914400"/>
              <a:gd name="connsiteX9" fmla="*/ 1379913 w 2261062"/>
              <a:gd name="connsiteY9" fmla="*/ 897775 h 914400"/>
              <a:gd name="connsiteX10" fmla="*/ 1429789 w 2261062"/>
              <a:gd name="connsiteY10" fmla="*/ 864524 h 914400"/>
              <a:gd name="connsiteX11" fmla="*/ 1662546 w 2261062"/>
              <a:gd name="connsiteY11" fmla="*/ 847899 h 914400"/>
              <a:gd name="connsiteX12" fmla="*/ 1795549 w 2261062"/>
              <a:gd name="connsiteY12" fmla="*/ 798022 h 914400"/>
              <a:gd name="connsiteX13" fmla="*/ 1911927 w 2261062"/>
              <a:gd name="connsiteY13" fmla="*/ 781397 h 914400"/>
              <a:gd name="connsiteX14" fmla="*/ 1961804 w 2261062"/>
              <a:gd name="connsiteY14" fmla="*/ 764771 h 914400"/>
              <a:gd name="connsiteX15" fmla="*/ 2111433 w 2261062"/>
              <a:gd name="connsiteY15" fmla="*/ 748146 h 914400"/>
              <a:gd name="connsiteX16" fmla="*/ 2177935 w 2261062"/>
              <a:gd name="connsiteY16" fmla="*/ 648393 h 914400"/>
              <a:gd name="connsiteX17" fmla="*/ 2244436 w 2261062"/>
              <a:gd name="connsiteY17" fmla="*/ 532015 h 914400"/>
              <a:gd name="connsiteX18" fmla="*/ 2261062 w 2261062"/>
              <a:gd name="connsiteY18" fmla="*/ 482139 h 914400"/>
              <a:gd name="connsiteX19" fmla="*/ 2244436 w 2261062"/>
              <a:gd name="connsiteY19" fmla="*/ 249382 h 914400"/>
              <a:gd name="connsiteX20" fmla="*/ 2211186 w 2261062"/>
              <a:gd name="connsiteY20" fmla="*/ 199506 h 914400"/>
              <a:gd name="connsiteX21" fmla="*/ 2094807 w 2261062"/>
              <a:gd name="connsiteY21" fmla="*/ 116379 h 914400"/>
              <a:gd name="connsiteX22" fmla="*/ 2028306 w 2261062"/>
              <a:gd name="connsiteY22" fmla="*/ 66502 h 914400"/>
              <a:gd name="connsiteX23" fmla="*/ 1895302 w 2261062"/>
              <a:gd name="connsiteY23" fmla="*/ 33251 h 914400"/>
              <a:gd name="connsiteX24" fmla="*/ 1712422 w 2261062"/>
              <a:gd name="connsiteY24" fmla="*/ 0 h 914400"/>
              <a:gd name="connsiteX25" fmla="*/ 1280160 w 2261062"/>
              <a:gd name="connsiteY25" fmla="*/ 16626 h 914400"/>
              <a:gd name="connsiteX26" fmla="*/ 1230284 w 2261062"/>
              <a:gd name="connsiteY26" fmla="*/ 33251 h 914400"/>
              <a:gd name="connsiteX27" fmla="*/ 931026 w 2261062"/>
              <a:gd name="connsiteY27" fmla="*/ 49877 h 914400"/>
              <a:gd name="connsiteX28" fmla="*/ 864524 w 2261062"/>
              <a:gd name="connsiteY28" fmla="*/ 66502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1062" h="914400">
                <a:moveTo>
                  <a:pt x="814647" y="83128"/>
                </a:moveTo>
                <a:cubicBezTo>
                  <a:pt x="786938" y="88670"/>
                  <a:pt x="759612" y="96700"/>
                  <a:pt x="731520" y="99753"/>
                </a:cubicBezTo>
                <a:cubicBezTo>
                  <a:pt x="504563" y="124422"/>
                  <a:pt x="274137" y="123538"/>
                  <a:pt x="49876" y="166255"/>
                </a:cubicBezTo>
                <a:cubicBezTo>
                  <a:pt x="27430" y="170530"/>
                  <a:pt x="38208" y="210452"/>
                  <a:pt x="33251" y="232757"/>
                </a:cubicBezTo>
                <a:cubicBezTo>
                  <a:pt x="-8951" y="422671"/>
                  <a:pt x="40538" y="220238"/>
                  <a:pt x="0" y="382386"/>
                </a:cubicBezTo>
                <a:cubicBezTo>
                  <a:pt x="5542" y="498764"/>
                  <a:pt x="2175" y="615910"/>
                  <a:pt x="16626" y="731520"/>
                </a:cubicBezTo>
                <a:cubicBezTo>
                  <a:pt x="19104" y="751347"/>
                  <a:pt x="34526" y="768605"/>
                  <a:pt x="49876" y="781397"/>
                </a:cubicBezTo>
                <a:cubicBezTo>
                  <a:pt x="101770" y="824643"/>
                  <a:pt x="114279" y="805285"/>
                  <a:pt x="166255" y="831273"/>
                </a:cubicBezTo>
                <a:cubicBezTo>
                  <a:pt x="206361" y="851326"/>
                  <a:pt x="259692" y="888022"/>
                  <a:pt x="299258" y="914400"/>
                </a:cubicBezTo>
                <a:cubicBezTo>
                  <a:pt x="659476" y="908858"/>
                  <a:pt x="1020002" y="913653"/>
                  <a:pt x="1379913" y="897775"/>
                </a:cubicBezTo>
                <a:cubicBezTo>
                  <a:pt x="1399875" y="896894"/>
                  <a:pt x="1410112" y="867996"/>
                  <a:pt x="1429789" y="864524"/>
                </a:cubicBezTo>
                <a:cubicBezTo>
                  <a:pt x="1506389" y="851007"/>
                  <a:pt x="1584960" y="853441"/>
                  <a:pt x="1662546" y="847899"/>
                </a:cubicBezTo>
                <a:cubicBezTo>
                  <a:pt x="1673170" y="843649"/>
                  <a:pt x="1769491" y="803234"/>
                  <a:pt x="1795549" y="798022"/>
                </a:cubicBezTo>
                <a:cubicBezTo>
                  <a:pt x="1833975" y="790337"/>
                  <a:pt x="1873134" y="786939"/>
                  <a:pt x="1911927" y="781397"/>
                </a:cubicBezTo>
                <a:cubicBezTo>
                  <a:pt x="1928553" y="775855"/>
                  <a:pt x="1944517" y="767652"/>
                  <a:pt x="1961804" y="764771"/>
                </a:cubicBezTo>
                <a:cubicBezTo>
                  <a:pt x="2011304" y="756521"/>
                  <a:pt x="2067248" y="771938"/>
                  <a:pt x="2111433" y="748146"/>
                </a:cubicBezTo>
                <a:cubicBezTo>
                  <a:pt x="2146619" y="729200"/>
                  <a:pt x="2155768" y="681644"/>
                  <a:pt x="2177935" y="648393"/>
                </a:cubicBezTo>
                <a:cubicBezTo>
                  <a:pt x="2211332" y="598298"/>
                  <a:pt x="2219121" y="591083"/>
                  <a:pt x="2244436" y="532015"/>
                </a:cubicBezTo>
                <a:cubicBezTo>
                  <a:pt x="2251339" y="515907"/>
                  <a:pt x="2255520" y="498764"/>
                  <a:pt x="2261062" y="482139"/>
                </a:cubicBezTo>
                <a:cubicBezTo>
                  <a:pt x="2255520" y="404553"/>
                  <a:pt x="2257953" y="325982"/>
                  <a:pt x="2244436" y="249382"/>
                </a:cubicBezTo>
                <a:cubicBezTo>
                  <a:pt x="2240964" y="229705"/>
                  <a:pt x="2223978" y="214856"/>
                  <a:pt x="2211186" y="199506"/>
                </a:cubicBezTo>
                <a:cubicBezTo>
                  <a:pt x="2149174" y="125092"/>
                  <a:pt x="2176658" y="167536"/>
                  <a:pt x="2094807" y="116379"/>
                </a:cubicBezTo>
                <a:cubicBezTo>
                  <a:pt x="2071310" y="101693"/>
                  <a:pt x="2053883" y="77159"/>
                  <a:pt x="2028306" y="66502"/>
                </a:cubicBezTo>
                <a:cubicBezTo>
                  <a:pt x="1986122" y="48925"/>
                  <a:pt x="1939637" y="44335"/>
                  <a:pt x="1895302" y="33251"/>
                </a:cubicBezTo>
                <a:cubicBezTo>
                  <a:pt x="1790788" y="7123"/>
                  <a:pt x="1851411" y="19856"/>
                  <a:pt x="1712422" y="0"/>
                </a:cubicBezTo>
                <a:cubicBezTo>
                  <a:pt x="1568335" y="5542"/>
                  <a:pt x="1424012" y="6705"/>
                  <a:pt x="1280160" y="16626"/>
                </a:cubicBezTo>
                <a:cubicBezTo>
                  <a:pt x="1262677" y="17832"/>
                  <a:pt x="1247730" y="31590"/>
                  <a:pt x="1230284" y="33251"/>
                </a:cubicBezTo>
                <a:cubicBezTo>
                  <a:pt x="1130828" y="42723"/>
                  <a:pt x="1030779" y="44335"/>
                  <a:pt x="931026" y="49877"/>
                </a:cubicBezTo>
                <a:lnTo>
                  <a:pt x="864524" y="66502"/>
                </a:ln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41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animBg="1"/>
      <p:bldP spid="11" grpId="0" animBg="1"/>
      <p:bldP spid="14" grpId="0"/>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6481" y="273961"/>
            <a:ext cx="8228160" cy="5856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9pPr>
          </a:lstStyle>
          <a:p>
            <a:pPr>
              <a:lnSpc>
                <a:spcPct val="98000"/>
              </a:lnSpc>
            </a:pPr>
            <a:r>
              <a:rPr lang="en-US" altLang="en-US" sz="2903" dirty="0">
                <a:latin typeface="DejaVu Serif" charset="0"/>
              </a:rPr>
              <a:t>Computer science is no more about computers than astronomy is about telescopes, biology is about microscopes or chemistry is about beakers and test tubes. Science is not about tools, it is </a:t>
            </a:r>
            <a:r>
              <a:rPr lang="en-US" altLang="en-US" sz="2903" dirty="0" smtClean="0">
                <a:latin typeface="DejaVu Serif" charset="0"/>
              </a:rPr>
              <a:t>about how </a:t>
            </a:r>
            <a:r>
              <a:rPr lang="en-US" altLang="en-US" sz="2903" dirty="0">
                <a:latin typeface="DejaVu Serif" charset="0"/>
              </a:rPr>
              <a:t>we use them and what we find out when we do.</a:t>
            </a:r>
          </a:p>
          <a:p>
            <a:pPr>
              <a:lnSpc>
                <a:spcPct val="98000"/>
              </a:lnSpc>
            </a:pPr>
            <a:endParaRPr lang="en-US" altLang="en-US" sz="2903" dirty="0">
              <a:latin typeface="DejaVu Serif" charset="0"/>
            </a:endParaRPr>
          </a:p>
          <a:p>
            <a:pPr algn="r">
              <a:lnSpc>
                <a:spcPct val="98000"/>
              </a:lnSpc>
            </a:pPr>
            <a:r>
              <a:rPr lang="en-US" altLang="en-US" sz="1814" dirty="0">
                <a:latin typeface="DejaVu Serif" charset="0"/>
              </a:rPr>
              <a:t>- Michael Fellows and Ian </a:t>
            </a:r>
            <a:r>
              <a:rPr lang="en-US" altLang="en-US" sz="1814" dirty="0" err="1">
                <a:latin typeface="DejaVu Serif" charset="0"/>
              </a:rPr>
              <a:t>Parberry</a:t>
            </a:r>
            <a:r>
              <a:rPr lang="en-US" altLang="en-US" sz="1814" dirty="0">
                <a:latin typeface="DejaVu Serif" charset="0"/>
              </a:rPr>
              <a:t>                       </a:t>
            </a:r>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Computer Science</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42608452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456481" y="1604521"/>
            <a:ext cx="8228160" cy="4525920"/>
          </a:xfrm>
          <a:ln/>
        </p:spPr>
        <p:txBody>
          <a:bodyPr vert="horz" lIns="91440" tIns="7314" rIns="91440" bIns="45720" rtlCol="0">
            <a:normAutofit/>
          </a:bodyPr>
          <a:lstStyle/>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b="1" i="1" dirty="0">
                <a:solidFill>
                  <a:srgbClr val="0000FF"/>
                </a:solidFill>
                <a:latin typeface="DejaVu Serif" charset="0"/>
              </a:rPr>
              <a:t>Learn how to harness computing power to solve problems</a:t>
            </a:r>
            <a:r>
              <a:rPr lang="en-US" altLang="en-US" i="1" dirty="0">
                <a:solidFill>
                  <a:srgbClr val="0000FF"/>
                </a:solidFill>
                <a:latin typeface="DejaVu Serif" charset="0"/>
              </a:rPr>
              <a:t>.</a:t>
            </a:r>
          </a:p>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To that end:</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a:latin typeface="DejaVu Serif" charset="0"/>
              </a:rPr>
              <a:t>Explore fundamental techniques in computer programming</a:t>
            </a:r>
            <a:r>
              <a:rPr lang="en-US" altLang="en-US" dirty="0" smtClean="0">
                <a:latin typeface="DejaVu Serif" charset="0"/>
              </a:rPr>
              <a:t>.</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smtClean="0">
                <a:latin typeface="DejaVu Serif" charset="0"/>
              </a:rPr>
              <a:t>Develop good software engineering style.</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dirty="0" smtClean="0">
                <a:latin typeface="DejaVu Serif" charset="0"/>
              </a:rPr>
              <a:t>Gain familiarity with the Java programming language.</a:t>
            </a:r>
            <a:endParaRPr lang="en-US" altLang="en-US" dirty="0">
              <a:latin typeface="DejaVu Serif" charset="0"/>
            </a:endParaRPr>
          </a:p>
        </p:txBody>
      </p:sp>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Learning Goals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7899591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09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09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4096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548402" y="770777"/>
            <a:ext cx="5549341" cy="5549341"/>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Art of Computer </a:t>
            </a:r>
            <a:r>
              <a:rPr lang="en-US" sz="4000" b="1" i="1" dirty="0" smtClean="0">
                <a:solidFill>
                  <a:schemeClr val="tx1"/>
                </a:solidFill>
                <a:latin typeface="Century Gothic"/>
                <a:cs typeface="Century Gothic"/>
              </a:rPr>
              <a:t>Science</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26567053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There are a lot of cool programs you may one day write</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50328001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76" y="967779"/>
            <a:ext cx="11045935" cy="46017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Computer Graphics</a:t>
            </a:r>
            <a:endParaRPr lang="en-US" sz="4000" b="1" i="1" dirty="0">
              <a:solidFill>
                <a:schemeClr val="tx1"/>
              </a:solidFill>
              <a:latin typeface="Century Gothic"/>
              <a:cs typeface="Century Gothic"/>
            </a:endParaRPr>
          </a:p>
        </p:txBody>
      </p:sp>
      <p:sp>
        <p:nvSpPr>
          <p:cNvPr id="2" name="TextBox 1"/>
          <p:cNvSpPr txBox="1"/>
          <p:nvPr/>
        </p:nvSpPr>
        <p:spPr>
          <a:xfrm>
            <a:off x="1612670" y="5918662"/>
            <a:ext cx="5955861" cy="369332"/>
          </a:xfrm>
          <a:prstGeom prst="rect">
            <a:avLst/>
          </a:prstGeom>
          <a:noFill/>
        </p:spPr>
        <p:txBody>
          <a:bodyPr wrap="none" rtlCol="0">
            <a:spAutoFit/>
          </a:bodyPr>
          <a:lstStyle/>
          <a:p>
            <a:r>
              <a:rPr lang="en-US" dirty="0" smtClean="0"/>
              <a:t>Pat </a:t>
            </a:r>
            <a:r>
              <a:rPr lang="en-US" dirty="0" err="1" smtClean="0"/>
              <a:t>Hanrahan</a:t>
            </a:r>
            <a:r>
              <a:rPr lang="en-US" dirty="0" smtClean="0"/>
              <a:t>, one of the founders of Pixar is a professor here</a:t>
            </a:r>
            <a:endParaRPr lang="en-US" dirty="0"/>
          </a:p>
        </p:txBody>
      </p:sp>
    </p:spTree>
    <p:extLst>
      <p:ext uri="{BB962C8B-B14F-4D97-AF65-F5344CB8AC3E}">
        <p14:creationId xmlns:p14="http://schemas.microsoft.com/office/powerpoint/2010/main" val="8673951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31768" y="0"/>
            <a:ext cx="10996647" cy="7303744"/>
          </a:xfrm>
          <a:prstGeom prst="rect">
            <a:avLst/>
          </a:prstGeom>
        </p:spPr>
      </p:pic>
      <p:pic>
        <p:nvPicPr>
          <p:cNvPr id="6" name="Picture 5"/>
          <p:cNvPicPr>
            <a:picLocks noChangeAspect="1"/>
          </p:cNvPicPr>
          <p:nvPr/>
        </p:nvPicPr>
        <p:blipFill>
          <a:blip r:embed="rId4"/>
          <a:stretch>
            <a:fillRect/>
          </a:stretch>
        </p:blipFill>
        <p:spPr>
          <a:xfrm>
            <a:off x="4342662" y="1446415"/>
            <a:ext cx="4801338" cy="4801338"/>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Consumer Applications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298348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800" y="829801"/>
            <a:ext cx="4423680" cy="5015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080" y="622441"/>
            <a:ext cx="3939840" cy="524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4819" name="Text Box 3"/>
          <p:cNvSpPr txBox="1">
            <a:spLocks noChangeArrowheads="1"/>
          </p:cNvSpPr>
          <p:nvPr/>
        </p:nvSpPr>
        <p:spPr bwMode="auto">
          <a:xfrm>
            <a:off x="5598721" y="6595561"/>
            <a:ext cx="3545280" cy="26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8" tIns="52019" rIns="81638" bIns="40819"/>
          <a:lstStyle>
            <a:lvl1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9pPr>
          </a:lstStyle>
          <a:p>
            <a:pPr algn="r"/>
            <a:r>
              <a:rPr lang="en-US" altLang="en-US" sz="1270"/>
              <a:t>(c) 2012 Intuitive Surgical, Inc.</a:t>
            </a: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Autonomous Surgery</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8134843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5081"/>
            <a:ext cx="9123840" cy="60796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Self Driving Car</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69626508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800" y="829800"/>
            <a:ext cx="4861440" cy="518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6866" name="Text Box 2"/>
          <p:cNvSpPr txBox="1">
            <a:spLocks noChangeArrowheads="1"/>
          </p:cNvSpPr>
          <p:nvPr/>
        </p:nvSpPr>
        <p:spPr bwMode="auto">
          <a:xfrm>
            <a:off x="1036801" y="6543721"/>
            <a:ext cx="8107200" cy="313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8" tIns="55220" rIns="81638" bIns="40819"/>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9pPr>
          </a:lstStyle>
          <a:p>
            <a:pPr algn="r"/>
            <a:r>
              <a:rPr lang="en-US" altLang="en-US" sz="1633" dirty="0">
                <a:hlinkClick r:id="rId4"/>
              </a:rPr>
              <a:t>http://www.nasa.gov/centers/ames/images/content/144975main_ACD06-0043-007.jpg</a:t>
            </a:r>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smtClean="0">
                <a:solidFill>
                  <a:schemeClr val="tx1"/>
                </a:solidFill>
                <a:latin typeface="Century Gothic"/>
                <a:cs typeface="Century Gothic"/>
              </a:rPr>
              <a:t>Genetic Algorithms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52014982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If only we could program self driving cars…</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8410918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7920" y="1122020"/>
            <a:ext cx="6079912" cy="4559934"/>
          </a:xfrm>
          <a:prstGeom prst="rect">
            <a:avLst/>
          </a:prstGeom>
        </p:spPr>
      </p:pic>
      <p:sp>
        <p:nvSpPr>
          <p:cNvPr id="6" name="TextBox 5"/>
          <p:cNvSpPr txBox="1"/>
          <p:nvPr/>
        </p:nvSpPr>
        <p:spPr>
          <a:xfrm>
            <a:off x="2096506" y="5766665"/>
            <a:ext cx="4868705" cy="32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sz="1875" dirty="0" smtClean="0">
                <a:solidFill>
                  <a:srgbClr val="000000"/>
                </a:solidFill>
                <a:sym typeface="Helvetica Neue Light"/>
              </a:rPr>
              <a:t>11 years ago to this day, I was sitting in your seats</a:t>
            </a:r>
            <a:endParaRPr lang="en-US" sz="1875" dirty="0">
              <a:solidFill>
                <a:srgbClr val="000000"/>
              </a:solidFill>
              <a:sym typeface="Helvetica Neue Light"/>
            </a:endParaRPr>
          </a:p>
        </p:txBody>
      </p:sp>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smtClean="0">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19641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5503"/>
            <a:ext cx="9144000" cy="3686994"/>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Graphical Games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8275028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Data Visualization</a:t>
            </a:r>
            <a:endParaRPr lang="en-US" sz="4000" b="1" dirty="0">
              <a:solidFill>
                <a:schemeClr val="tx1"/>
              </a:solidFill>
              <a:latin typeface="Century Gothic"/>
              <a:cs typeface="Century Gothic"/>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19" y="733838"/>
            <a:ext cx="7502467" cy="5854460"/>
          </a:xfrm>
          <a:prstGeom prst="rect">
            <a:avLst/>
          </a:prstGeom>
        </p:spPr>
      </p:pic>
    </p:spTree>
    <p:extLst>
      <p:ext uri="{BB962C8B-B14F-4D97-AF65-F5344CB8AC3E}">
        <p14:creationId xmlns:p14="http://schemas.microsoft.com/office/powerpoint/2010/main" val="54717778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12" y="781396"/>
            <a:ext cx="8382727" cy="5293793"/>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Mini Facebook</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30596237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965200"/>
            <a:ext cx="9011352" cy="5639362"/>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Strive for Everyone to Succeed</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041129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Feedback on How You Learn</a:t>
            </a:r>
            <a:endParaRPr lang="en-US" sz="4000" b="1" i="1" dirty="0">
              <a:solidFill>
                <a:schemeClr val="tx1"/>
              </a:solidFill>
              <a:latin typeface="Century Gothic"/>
              <a:cs typeface="Century Gothic"/>
            </a:endParaRPr>
          </a:p>
        </p:txBody>
      </p:sp>
      <p:sp>
        <p:nvSpPr>
          <p:cNvPr id="5" name="TextBox 4"/>
          <p:cNvSpPr txBox="1"/>
          <p:nvPr/>
        </p:nvSpPr>
        <p:spPr>
          <a:xfrm>
            <a:off x="3013915" y="2604372"/>
            <a:ext cx="2781080" cy="369332"/>
          </a:xfrm>
          <a:prstGeom prst="rect">
            <a:avLst/>
          </a:prstGeom>
          <a:noFill/>
        </p:spPr>
        <p:txBody>
          <a:bodyPr wrap="none" rtlCol="0">
            <a:spAutoFit/>
          </a:bodyPr>
          <a:lstStyle/>
          <a:p>
            <a:r>
              <a:rPr lang="en-US" dirty="0" smtClean="0"/>
              <a:t>Insert the video of </a:t>
            </a:r>
            <a:r>
              <a:rPr lang="en-US" dirty="0" err="1" smtClean="0"/>
              <a:t>code.org</a:t>
            </a:r>
            <a:r>
              <a:rPr lang="en-US" dirty="0" smtClean="0"/>
              <a:t> </a:t>
            </a:r>
            <a:endParaRPr lang="en-US" dirty="0"/>
          </a:p>
        </p:txBody>
      </p:sp>
    </p:spTree>
    <p:extLst>
      <p:ext uri="{BB962C8B-B14F-4D97-AF65-F5344CB8AC3E}">
        <p14:creationId xmlns:p14="http://schemas.microsoft.com/office/powerpoint/2010/main" val="1964657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 y="6477060"/>
            <a:ext cx="3733800" cy="365125"/>
          </a:xfrm>
        </p:spPr>
        <p:txBody>
          <a:bodyPr/>
          <a:lstStyle/>
          <a:p>
            <a:fld id="{B11D738E-8962-435F-8C43-147B8DD7E819}" type="datetime1">
              <a:rPr lang="en-US" smtClean="0"/>
              <a:t>1/1/18</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35</a:t>
            </a:fld>
            <a:endParaRPr lang="en-US"/>
          </a:p>
        </p:txBody>
      </p:sp>
      <p:pic>
        <p:nvPicPr>
          <p:cNvPr id="28678" name="Picture 6" descr="http://users.ox.ac.uk/~pemb2247/images/Cliff%20diving%201,%20Dubrovnik.JPG"/>
          <p:cNvPicPr>
            <a:picLocks noChangeAspect="1" noChangeArrowheads="1"/>
          </p:cNvPicPr>
          <p:nvPr/>
        </p:nvPicPr>
        <p:blipFill rotWithShape="1">
          <a:blip r:embed="rId2">
            <a:extLst>
              <a:ext uri="{28A0092B-C50C-407E-A947-70E740481C1C}">
                <a14:useLocalDpi xmlns:a14="http://schemas.microsoft.com/office/drawing/2010/main" val="0"/>
              </a:ext>
            </a:extLst>
          </a:blip>
          <a:srcRect l="348" t="11294" r="1241" b="32456"/>
          <a:stretch/>
        </p:blipFill>
        <p:spPr bwMode="auto">
          <a:xfrm>
            <a:off x="-4617" y="-114301"/>
            <a:ext cx="9301017" cy="70884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Lets Get Started</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7664731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245791" y="3061768"/>
            <a:ext cx="2711143" cy="940247"/>
          </a:xfrm>
          <a:prstGeom prst="wedgeRoundRectCallout">
            <a:avLst>
              <a:gd name="adj1" fmla="val -63050"/>
              <a:gd name="adj2" fmla="val -430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smtClean="0"/>
              <a:t>Good morning</a:t>
            </a:r>
            <a:endParaRPr lang="en-US" sz="2800" dirty="0"/>
          </a:p>
        </p:txBody>
      </p:sp>
      <p:pic>
        <p:nvPicPr>
          <p:cNvPr id="55" name="Picture 22" descr="Pattis"/>
          <p:cNvPicPr>
            <a:picLocks noChangeAspect="1" noChangeArrowheads="1"/>
          </p:cNvPicPr>
          <p:nvPr/>
        </p:nvPicPr>
        <p:blipFill>
          <a:blip r:embed="rId4">
            <a:extLst>
              <a:ext uri="{28A0092B-C50C-407E-A947-70E740481C1C}">
                <a14:useLocalDpi xmlns:a14="http://schemas.microsoft.com/office/drawing/2010/main" val="0"/>
              </a:ext>
            </a:extLst>
          </a:blip>
          <a:srcRect l="4417" t="1503" r="4417" b="1503"/>
          <a:stretch>
            <a:fillRect/>
          </a:stretch>
        </p:blipFill>
        <p:spPr bwMode="auto">
          <a:xfrm>
            <a:off x="6558454" y="1032483"/>
            <a:ext cx="2066433" cy="215325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Meet </a:t>
            </a:r>
            <a:r>
              <a:rPr lang="en-US" sz="4000" b="1" dirty="0" err="1" smtClean="0">
                <a:solidFill>
                  <a:schemeClr val="tx1"/>
                </a:solidFill>
                <a:latin typeface="Century Gothic"/>
                <a:cs typeface="Century Gothic"/>
              </a:rPr>
              <a:t>Karel</a:t>
            </a:r>
            <a:r>
              <a:rPr lang="en-US" sz="4000" b="1" dirty="0">
                <a:solidFill>
                  <a:schemeClr val="tx1"/>
                </a:solidFill>
                <a:latin typeface="Century Gothic"/>
                <a:cs typeface="Century Gothic"/>
              </a:rPr>
              <a:t> </a:t>
            </a:r>
            <a:r>
              <a:rPr lang="en-US" sz="4000" b="1" dirty="0" smtClean="0">
                <a:solidFill>
                  <a:schemeClr val="tx1"/>
                </a:solidFill>
                <a:latin typeface="Century Gothic"/>
                <a:cs typeface="Century Gothic"/>
              </a:rPr>
              <a:t>the Robot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884788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445297" y="2694707"/>
            <a:ext cx="2711143" cy="1580257"/>
          </a:xfrm>
          <a:prstGeom prst="wedgeRoundRectCallout">
            <a:avLst>
              <a:gd name="adj1" fmla="val -64451"/>
              <a:gd name="adj2" fmla="val 268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t>s</a:t>
            </a:r>
            <a:endParaRPr lang="en-US" sz="2800" dirty="0"/>
          </a:p>
        </p:txBody>
      </p:sp>
      <p:pic>
        <p:nvPicPr>
          <p:cNvPr id="9" name="Picture 8"/>
          <p:cNvPicPr>
            <a:picLocks noChangeAspect="1"/>
          </p:cNvPicPr>
          <p:nvPr/>
        </p:nvPicPr>
        <p:blipFill>
          <a:blip r:embed="rId4"/>
          <a:stretch>
            <a:fillRect/>
          </a:stretch>
        </p:blipFill>
        <p:spPr>
          <a:xfrm>
            <a:off x="4827339" y="2782289"/>
            <a:ext cx="1895273" cy="1421455"/>
          </a:xfrm>
          <a:prstGeom prst="rect">
            <a:avLst/>
          </a:prstGeom>
        </p:spPr>
      </p:pic>
      <p:sp>
        <p:nvSpPr>
          <p:cNvPr id="4" name="Title 3"/>
          <p:cNvSpPr>
            <a:spLocks noGrp="1"/>
          </p:cNvSpPr>
          <p:nvPr>
            <p:ph type="title"/>
          </p:nvPr>
        </p:nvSpPr>
        <p:spPr/>
        <p:txBody>
          <a:bodyPr/>
          <a:lstStyle/>
          <a:p>
            <a:endParaRPr lang="en-US"/>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entury Gothic"/>
                <a:cs typeface="Century Gothic"/>
              </a:rPr>
              <a:t>Karel</a:t>
            </a:r>
            <a:r>
              <a:rPr lang="en-US" sz="4000" b="1" dirty="0" smtClean="0">
                <a:solidFill>
                  <a:schemeClr val="tx1"/>
                </a:solidFill>
                <a:latin typeface="Century Gothic"/>
                <a:cs typeface="Century Gothic"/>
              </a:rPr>
              <a:t> Speaks Java</a:t>
            </a:r>
            <a:endParaRPr lang="en-US" sz="4000" b="1" dirty="0">
              <a:solidFill>
                <a:schemeClr val="tx1"/>
              </a:solidFill>
              <a:latin typeface="Century Gothic"/>
              <a:cs typeface="Century Gothic"/>
            </a:endParaRPr>
          </a:p>
        </p:txBody>
      </p:sp>
      <p:sp>
        <p:nvSpPr>
          <p:cNvPr id="5" name="TextBox 4"/>
          <p:cNvSpPr txBox="1"/>
          <p:nvPr/>
        </p:nvSpPr>
        <p:spPr>
          <a:xfrm>
            <a:off x="490206" y="5348238"/>
            <a:ext cx="7529488" cy="646331"/>
          </a:xfrm>
          <a:prstGeom prst="rect">
            <a:avLst/>
          </a:prstGeom>
          <a:noFill/>
        </p:spPr>
        <p:txBody>
          <a:bodyPr wrap="none" rtlCol="0">
            <a:spAutoFit/>
          </a:bodyPr>
          <a:lstStyle/>
          <a:p>
            <a:r>
              <a:rPr lang="en-US" dirty="0" smtClean="0"/>
              <a:t>- #1 most commonly used programming language (mostly because of Android)</a:t>
            </a:r>
          </a:p>
          <a:p>
            <a:r>
              <a:rPr lang="en-US" dirty="0" smtClean="0"/>
              <a:t>- Mostly it</a:t>
            </a:r>
            <a:r>
              <a:rPr lang="uk-UA" dirty="0" smtClean="0"/>
              <a:t>’</a:t>
            </a:r>
            <a:r>
              <a:rPr lang="en-US" dirty="0" smtClean="0"/>
              <a:t>s a great language for learning.</a:t>
            </a:r>
            <a:endParaRPr lang="en-US" dirty="0"/>
          </a:p>
        </p:txBody>
      </p:sp>
    </p:spTree>
    <p:extLst>
      <p:ext uri="{BB962C8B-B14F-4D97-AF65-F5344CB8AC3E}">
        <p14:creationId xmlns:p14="http://schemas.microsoft.com/office/powerpoint/2010/main" val="40719865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5"/>
          <p:cNvSpPr>
            <a:spLocks noChangeArrowheads="1"/>
          </p:cNvSpPr>
          <p:nvPr/>
        </p:nvSpPr>
        <p:spPr bwMode="auto">
          <a:xfrm>
            <a:off x="955080" y="2140812"/>
            <a:ext cx="489743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Text Box 6"/>
          <p:cNvSpPr txBox="1">
            <a:spLocks noChangeArrowheads="1"/>
          </p:cNvSpPr>
          <p:nvPr/>
        </p:nvSpPr>
        <p:spPr bwMode="auto">
          <a:xfrm>
            <a:off x="1259880" y="44093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68" name="Line 7"/>
          <p:cNvSpPr>
            <a:spLocks noChangeShapeType="1"/>
          </p:cNvSpPr>
          <p:nvPr/>
        </p:nvSpPr>
        <p:spPr bwMode="auto">
          <a:xfrm>
            <a:off x="942380"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Line 8"/>
          <p:cNvSpPr>
            <a:spLocks noChangeShapeType="1"/>
          </p:cNvSpPr>
          <p:nvPr/>
        </p:nvSpPr>
        <p:spPr bwMode="auto">
          <a:xfrm rot="16200000">
            <a:off x="1437680"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 name="Line 13"/>
          <p:cNvSpPr>
            <a:spLocks noChangeShapeType="1"/>
          </p:cNvSpPr>
          <p:nvPr/>
        </p:nvSpPr>
        <p:spPr bwMode="auto">
          <a:xfrm>
            <a:off x="1921867" y="4098199"/>
            <a:ext cx="10017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Line 14"/>
          <p:cNvSpPr>
            <a:spLocks noChangeShapeType="1"/>
          </p:cNvSpPr>
          <p:nvPr/>
        </p:nvSpPr>
        <p:spPr bwMode="auto">
          <a:xfrm rot="16200000">
            <a:off x="2417167"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Line 15"/>
          <p:cNvSpPr>
            <a:spLocks noChangeShapeType="1"/>
          </p:cNvSpPr>
          <p:nvPr/>
        </p:nvSpPr>
        <p:spPr bwMode="auto">
          <a:xfrm>
            <a:off x="2901355"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Line 16"/>
          <p:cNvSpPr>
            <a:spLocks noChangeShapeType="1"/>
          </p:cNvSpPr>
          <p:nvPr/>
        </p:nvSpPr>
        <p:spPr bwMode="auto">
          <a:xfrm rot="16200000">
            <a:off x="3396655"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Line 17"/>
          <p:cNvSpPr>
            <a:spLocks noChangeShapeType="1"/>
          </p:cNvSpPr>
          <p:nvPr/>
        </p:nvSpPr>
        <p:spPr bwMode="auto">
          <a:xfrm>
            <a:off x="3880842" y="4098199"/>
            <a:ext cx="10017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Line 18"/>
          <p:cNvSpPr>
            <a:spLocks noChangeShapeType="1"/>
          </p:cNvSpPr>
          <p:nvPr/>
        </p:nvSpPr>
        <p:spPr bwMode="auto">
          <a:xfrm rot="16200000">
            <a:off x="4376142"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Line 19"/>
          <p:cNvSpPr>
            <a:spLocks noChangeShapeType="1"/>
          </p:cNvSpPr>
          <p:nvPr/>
        </p:nvSpPr>
        <p:spPr bwMode="auto">
          <a:xfrm>
            <a:off x="4860330"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Text Box 23"/>
          <p:cNvSpPr txBox="1">
            <a:spLocks noChangeArrowheads="1"/>
          </p:cNvSpPr>
          <p:nvPr/>
        </p:nvSpPr>
        <p:spPr bwMode="auto">
          <a:xfrm>
            <a:off x="2237780" y="44093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8" name="Text Box 24"/>
          <p:cNvSpPr txBox="1">
            <a:spLocks noChangeArrowheads="1"/>
          </p:cNvSpPr>
          <p:nvPr/>
        </p:nvSpPr>
        <p:spPr bwMode="auto">
          <a:xfrm>
            <a:off x="3215680" y="44093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9" name="Text Box 25"/>
          <p:cNvSpPr txBox="1">
            <a:spLocks noChangeArrowheads="1"/>
          </p:cNvSpPr>
          <p:nvPr/>
        </p:nvSpPr>
        <p:spPr bwMode="auto">
          <a:xfrm>
            <a:off x="4193580" y="44093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0" name="Text Box 26"/>
          <p:cNvSpPr txBox="1">
            <a:spLocks noChangeArrowheads="1"/>
          </p:cNvSpPr>
          <p:nvPr/>
        </p:nvSpPr>
        <p:spPr bwMode="auto">
          <a:xfrm>
            <a:off x="5171480" y="44093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1" name="Text Box 27"/>
          <p:cNvSpPr txBox="1">
            <a:spLocks noChangeArrowheads="1"/>
          </p:cNvSpPr>
          <p:nvPr/>
        </p:nvSpPr>
        <p:spPr bwMode="auto">
          <a:xfrm>
            <a:off x="1259880" y="34314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2" name="Line 28"/>
          <p:cNvSpPr>
            <a:spLocks noChangeShapeType="1"/>
          </p:cNvSpPr>
          <p:nvPr/>
        </p:nvSpPr>
        <p:spPr bwMode="auto">
          <a:xfrm>
            <a:off x="942380"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Line 29"/>
          <p:cNvSpPr>
            <a:spLocks noChangeShapeType="1"/>
          </p:cNvSpPr>
          <p:nvPr/>
        </p:nvSpPr>
        <p:spPr bwMode="auto">
          <a:xfrm rot="16200000">
            <a:off x="1437680"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Line 30"/>
          <p:cNvSpPr>
            <a:spLocks noChangeShapeType="1"/>
          </p:cNvSpPr>
          <p:nvPr/>
        </p:nvSpPr>
        <p:spPr bwMode="auto">
          <a:xfrm>
            <a:off x="1921867" y="3120299"/>
            <a:ext cx="10017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5" name="Line 31"/>
          <p:cNvSpPr>
            <a:spLocks noChangeShapeType="1"/>
          </p:cNvSpPr>
          <p:nvPr/>
        </p:nvSpPr>
        <p:spPr bwMode="auto">
          <a:xfrm rot="16200000">
            <a:off x="2417167"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Line 32"/>
          <p:cNvSpPr>
            <a:spLocks noChangeShapeType="1"/>
          </p:cNvSpPr>
          <p:nvPr/>
        </p:nvSpPr>
        <p:spPr bwMode="auto">
          <a:xfrm>
            <a:off x="2901355"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Line 33"/>
          <p:cNvSpPr>
            <a:spLocks noChangeShapeType="1"/>
          </p:cNvSpPr>
          <p:nvPr/>
        </p:nvSpPr>
        <p:spPr bwMode="auto">
          <a:xfrm rot="16200000">
            <a:off x="3396655"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Line 34"/>
          <p:cNvSpPr>
            <a:spLocks noChangeShapeType="1"/>
          </p:cNvSpPr>
          <p:nvPr/>
        </p:nvSpPr>
        <p:spPr bwMode="auto">
          <a:xfrm>
            <a:off x="3880842" y="3120299"/>
            <a:ext cx="10017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Line 35"/>
          <p:cNvSpPr>
            <a:spLocks noChangeShapeType="1"/>
          </p:cNvSpPr>
          <p:nvPr/>
        </p:nvSpPr>
        <p:spPr bwMode="auto">
          <a:xfrm rot="16200000">
            <a:off x="4376142"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0" name="Line 36"/>
          <p:cNvSpPr>
            <a:spLocks noChangeShapeType="1"/>
          </p:cNvSpPr>
          <p:nvPr/>
        </p:nvSpPr>
        <p:spPr bwMode="auto">
          <a:xfrm>
            <a:off x="4860330"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Text Box 38"/>
          <p:cNvSpPr txBox="1">
            <a:spLocks noChangeArrowheads="1"/>
          </p:cNvSpPr>
          <p:nvPr/>
        </p:nvSpPr>
        <p:spPr bwMode="auto">
          <a:xfrm>
            <a:off x="2237780" y="34314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2" name="Text Box 39"/>
          <p:cNvSpPr txBox="1">
            <a:spLocks noChangeArrowheads="1"/>
          </p:cNvSpPr>
          <p:nvPr/>
        </p:nvSpPr>
        <p:spPr bwMode="auto">
          <a:xfrm>
            <a:off x="3215680" y="34314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3" name="Text Box 40"/>
          <p:cNvSpPr txBox="1">
            <a:spLocks noChangeArrowheads="1"/>
          </p:cNvSpPr>
          <p:nvPr/>
        </p:nvSpPr>
        <p:spPr bwMode="auto">
          <a:xfrm>
            <a:off x="4193580" y="34314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4" name="Text Box 41"/>
          <p:cNvSpPr txBox="1">
            <a:spLocks noChangeArrowheads="1"/>
          </p:cNvSpPr>
          <p:nvPr/>
        </p:nvSpPr>
        <p:spPr bwMode="auto">
          <a:xfrm>
            <a:off x="5171480" y="34314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5" name="Text Box 42"/>
          <p:cNvSpPr txBox="1">
            <a:spLocks noChangeArrowheads="1"/>
          </p:cNvSpPr>
          <p:nvPr/>
        </p:nvSpPr>
        <p:spPr bwMode="auto">
          <a:xfrm>
            <a:off x="1259880" y="24535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6" name="Line 44"/>
          <p:cNvSpPr>
            <a:spLocks noChangeShapeType="1"/>
          </p:cNvSpPr>
          <p:nvPr/>
        </p:nvSpPr>
        <p:spPr bwMode="auto">
          <a:xfrm rot="16200000">
            <a:off x="1437680"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 name="Line 46"/>
          <p:cNvSpPr>
            <a:spLocks noChangeShapeType="1"/>
          </p:cNvSpPr>
          <p:nvPr/>
        </p:nvSpPr>
        <p:spPr bwMode="auto">
          <a:xfrm rot="16200000">
            <a:off x="2417167"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 name="Line 48"/>
          <p:cNvSpPr>
            <a:spLocks noChangeShapeType="1"/>
          </p:cNvSpPr>
          <p:nvPr/>
        </p:nvSpPr>
        <p:spPr bwMode="auto">
          <a:xfrm rot="16200000">
            <a:off x="3396655"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9" name="Line 50"/>
          <p:cNvSpPr>
            <a:spLocks noChangeShapeType="1"/>
          </p:cNvSpPr>
          <p:nvPr/>
        </p:nvSpPr>
        <p:spPr bwMode="auto">
          <a:xfrm rot="16200000">
            <a:off x="4376142"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0" name="Text Box 53"/>
          <p:cNvSpPr txBox="1">
            <a:spLocks noChangeArrowheads="1"/>
          </p:cNvSpPr>
          <p:nvPr/>
        </p:nvSpPr>
        <p:spPr bwMode="auto">
          <a:xfrm>
            <a:off x="2237780" y="24535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1" name="Text Box 54"/>
          <p:cNvSpPr txBox="1">
            <a:spLocks noChangeArrowheads="1"/>
          </p:cNvSpPr>
          <p:nvPr/>
        </p:nvSpPr>
        <p:spPr bwMode="auto">
          <a:xfrm>
            <a:off x="3215680" y="24535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2" name="Text Box 55"/>
          <p:cNvSpPr txBox="1">
            <a:spLocks noChangeArrowheads="1"/>
          </p:cNvSpPr>
          <p:nvPr/>
        </p:nvSpPr>
        <p:spPr bwMode="auto">
          <a:xfrm>
            <a:off x="4193580" y="24535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3" name="Text Box 56"/>
          <p:cNvSpPr txBox="1">
            <a:spLocks noChangeArrowheads="1"/>
          </p:cNvSpPr>
          <p:nvPr/>
        </p:nvSpPr>
        <p:spPr bwMode="auto">
          <a:xfrm>
            <a:off x="5171480" y="2453549"/>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4" name="Text Box 72"/>
          <p:cNvSpPr txBox="1">
            <a:spLocks noChangeArrowheads="1"/>
          </p:cNvSpPr>
          <p:nvPr/>
        </p:nvSpPr>
        <p:spPr bwMode="auto">
          <a:xfrm>
            <a:off x="642342" y="4415699"/>
            <a:ext cx="30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1</a:t>
            </a:r>
            <a:endParaRPr lang="en-US" sz="1400"/>
          </a:p>
        </p:txBody>
      </p:sp>
      <p:sp>
        <p:nvSpPr>
          <p:cNvPr id="105" name="Text Box 73"/>
          <p:cNvSpPr txBox="1">
            <a:spLocks noChangeArrowheads="1"/>
          </p:cNvSpPr>
          <p:nvPr/>
        </p:nvSpPr>
        <p:spPr bwMode="auto">
          <a:xfrm>
            <a:off x="642342" y="3437799"/>
            <a:ext cx="30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106" name="Text Box 74"/>
          <p:cNvSpPr txBox="1">
            <a:spLocks noChangeArrowheads="1"/>
          </p:cNvSpPr>
          <p:nvPr/>
        </p:nvSpPr>
        <p:spPr bwMode="auto">
          <a:xfrm>
            <a:off x="642342" y="2447199"/>
            <a:ext cx="30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107" name="Text Box 75"/>
          <p:cNvSpPr txBox="1">
            <a:spLocks noChangeArrowheads="1"/>
          </p:cNvSpPr>
          <p:nvPr/>
        </p:nvSpPr>
        <p:spPr bwMode="auto">
          <a:xfrm>
            <a:off x="959842" y="5057049"/>
            <a:ext cx="976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108" name="Text Box 76"/>
          <p:cNvSpPr txBox="1">
            <a:spLocks noChangeArrowheads="1"/>
          </p:cNvSpPr>
          <p:nvPr/>
        </p:nvSpPr>
        <p:spPr bwMode="auto">
          <a:xfrm>
            <a:off x="1926630" y="5063399"/>
            <a:ext cx="9763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109" name="Text Box 77"/>
          <p:cNvSpPr txBox="1">
            <a:spLocks noChangeArrowheads="1"/>
          </p:cNvSpPr>
          <p:nvPr/>
        </p:nvSpPr>
        <p:spPr bwMode="auto">
          <a:xfrm>
            <a:off x="2906117" y="5069749"/>
            <a:ext cx="976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110" name="Text Box 78"/>
          <p:cNvSpPr txBox="1">
            <a:spLocks noChangeArrowheads="1"/>
          </p:cNvSpPr>
          <p:nvPr/>
        </p:nvSpPr>
        <p:spPr bwMode="auto">
          <a:xfrm>
            <a:off x="3885605" y="5076099"/>
            <a:ext cx="9763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sp>
        <p:nvSpPr>
          <p:cNvPr id="111" name="Text Box 79"/>
          <p:cNvSpPr txBox="1">
            <a:spLocks noChangeArrowheads="1"/>
          </p:cNvSpPr>
          <p:nvPr/>
        </p:nvSpPr>
        <p:spPr bwMode="auto">
          <a:xfrm>
            <a:off x="4865092" y="5082449"/>
            <a:ext cx="976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5</a:t>
            </a:r>
            <a:endParaRPr lang="en-US" sz="1400"/>
          </a:p>
        </p:txBody>
      </p:sp>
      <p:pic>
        <p:nvPicPr>
          <p:cNvPr id="112" name="Picture 111"/>
          <p:cNvPicPr>
            <a:picLocks noChangeAspect="1"/>
          </p:cNvPicPr>
          <p:nvPr/>
        </p:nvPicPr>
        <p:blipFill>
          <a:blip r:embed="rId3"/>
          <a:stretch>
            <a:fillRect/>
          </a:stretch>
        </p:blipFill>
        <p:spPr>
          <a:xfrm>
            <a:off x="1049157" y="4182270"/>
            <a:ext cx="837100" cy="841553"/>
          </a:xfrm>
          <a:prstGeom prst="rect">
            <a:avLst/>
          </a:prstGeom>
        </p:spPr>
      </p:pic>
      <p:pic>
        <p:nvPicPr>
          <p:cNvPr id="6" name="Picture 5"/>
          <p:cNvPicPr>
            <a:picLocks noChangeAspect="1"/>
          </p:cNvPicPr>
          <p:nvPr/>
        </p:nvPicPr>
        <p:blipFill rotWithShape="1">
          <a:blip r:embed="rId4"/>
          <a:srcRect l="10907" t="8749" r="10077" b="9313"/>
          <a:stretch/>
        </p:blipFill>
        <p:spPr>
          <a:xfrm>
            <a:off x="6789379" y="2743281"/>
            <a:ext cx="1709215" cy="1772419"/>
          </a:xfrm>
          <a:prstGeom prst="rect">
            <a:avLst/>
          </a:prstGeom>
        </p:spPr>
      </p:pic>
      <p:sp>
        <p:nvSpPr>
          <p:cNvPr id="7" name="TextBox 6"/>
          <p:cNvSpPr txBox="1"/>
          <p:nvPr/>
        </p:nvSpPr>
        <p:spPr>
          <a:xfrm>
            <a:off x="7169517" y="2257877"/>
            <a:ext cx="917739" cy="461665"/>
          </a:xfrm>
          <a:prstGeom prst="rect">
            <a:avLst/>
          </a:prstGeom>
          <a:solidFill>
            <a:schemeClr val="bg1"/>
          </a:solidFill>
        </p:spPr>
        <p:txBody>
          <a:bodyPr wrap="none" rtlCol="0">
            <a:spAutoFit/>
          </a:bodyPr>
          <a:lstStyle/>
          <a:p>
            <a:r>
              <a:rPr lang="en-US" sz="2400" dirty="0" smtClean="0"/>
              <a:t>North</a:t>
            </a:r>
            <a:endParaRPr lang="en-US" sz="2400" dirty="0"/>
          </a:p>
        </p:txBody>
      </p:sp>
      <p:sp>
        <p:nvSpPr>
          <p:cNvPr id="116" name="TextBox 115"/>
          <p:cNvSpPr txBox="1"/>
          <p:nvPr/>
        </p:nvSpPr>
        <p:spPr>
          <a:xfrm>
            <a:off x="7169517" y="4515700"/>
            <a:ext cx="914884" cy="461665"/>
          </a:xfrm>
          <a:prstGeom prst="rect">
            <a:avLst/>
          </a:prstGeom>
          <a:solidFill>
            <a:schemeClr val="bg1"/>
          </a:solidFill>
        </p:spPr>
        <p:txBody>
          <a:bodyPr wrap="none" rtlCol="0">
            <a:spAutoFit/>
          </a:bodyPr>
          <a:lstStyle/>
          <a:p>
            <a:r>
              <a:rPr lang="en-US" sz="2400" dirty="0" smtClean="0"/>
              <a:t>South</a:t>
            </a:r>
            <a:endParaRPr lang="en-US" sz="2400" dirty="0"/>
          </a:p>
        </p:txBody>
      </p:sp>
      <p:sp>
        <p:nvSpPr>
          <p:cNvPr id="117" name="TextBox 116"/>
          <p:cNvSpPr txBox="1"/>
          <p:nvPr/>
        </p:nvSpPr>
        <p:spPr>
          <a:xfrm>
            <a:off x="6086630" y="3361276"/>
            <a:ext cx="835084" cy="461665"/>
          </a:xfrm>
          <a:prstGeom prst="rect">
            <a:avLst/>
          </a:prstGeom>
          <a:noFill/>
        </p:spPr>
        <p:txBody>
          <a:bodyPr wrap="none" rtlCol="0">
            <a:spAutoFit/>
          </a:bodyPr>
          <a:lstStyle/>
          <a:p>
            <a:r>
              <a:rPr lang="en-US" sz="2400" dirty="0" smtClean="0"/>
              <a:t>West</a:t>
            </a:r>
            <a:endParaRPr lang="en-US" sz="2400" dirty="0"/>
          </a:p>
        </p:txBody>
      </p:sp>
      <p:sp>
        <p:nvSpPr>
          <p:cNvPr id="118" name="TextBox 117"/>
          <p:cNvSpPr txBox="1"/>
          <p:nvPr/>
        </p:nvSpPr>
        <p:spPr>
          <a:xfrm>
            <a:off x="8399256" y="3377818"/>
            <a:ext cx="705842" cy="461665"/>
          </a:xfrm>
          <a:prstGeom prst="rect">
            <a:avLst/>
          </a:prstGeom>
          <a:noFill/>
        </p:spPr>
        <p:txBody>
          <a:bodyPr wrap="none" rtlCol="0">
            <a:spAutoFit/>
          </a:bodyPr>
          <a:lstStyle/>
          <a:p>
            <a:r>
              <a:rPr lang="en-US" sz="2400" dirty="0" smtClean="0"/>
              <a:t>East</a:t>
            </a:r>
            <a:endParaRPr lang="en-US" sz="2400" dirty="0"/>
          </a:p>
        </p:txBody>
      </p:sp>
      <p:sp>
        <p:nvSpPr>
          <p:cNvPr id="2" name="Title 1"/>
          <p:cNvSpPr>
            <a:spLocks noGrp="1"/>
          </p:cNvSpPr>
          <p:nvPr>
            <p:ph type="title"/>
          </p:nvPr>
        </p:nvSpPr>
        <p:spPr/>
        <p:txBody>
          <a:bodyPr/>
          <a:lstStyle/>
          <a:p>
            <a:endParaRPr lang="en-US"/>
          </a:p>
        </p:txBody>
      </p:sp>
      <p:sp>
        <p:nvSpPr>
          <p:cNvPr id="5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entury Gothic"/>
                <a:cs typeface="Century Gothic"/>
              </a:rPr>
              <a:t>Karel’s</a:t>
            </a:r>
            <a:r>
              <a:rPr lang="en-US" sz="4000" b="1" dirty="0" smtClean="0">
                <a:solidFill>
                  <a:schemeClr val="tx1"/>
                </a:solidFill>
                <a:latin typeface="Century Gothic"/>
                <a:cs typeface="Century Gothic"/>
              </a:rPr>
              <a:t> World</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01601349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2606122" y="3993044"/>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Walls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1468080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Head TA: Nick </a:t>
            </a:r>
            <a:r>
              <a:rPr lang="en-US" sz="4000" b="1" dirty="0" err="1" smtClean="0">
                <a:solidFill>
                  <a:schemeClr val="tx1"/>
                </a:solidFill>
                <a:latin typeface="Century Gothic"/>
                <a:cs typeface="Century Gothic"/>
              </a:rPr>
              <a:t>Troccoli</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stretch>
            <a:fillRect/>
          </a:stretch>
        </p:blipFill>
        <p:spPr>
          <a:xfrm>
            <a:off x="1872212" y="1244601"/>
            <a:ext cx="4794596" cy="4794596"/>
          </a:xfrm>
          <a:prstGeom prst="rect">
            <a:avLst/>
          </a:prstGeom>
        </p:spPr>
      </p:pic>
    </p:spTree>
    <p:extLst>
      <p:ext uri="{BB962C8B-B14F-4D97-AF65-F5344CB8AC3E}">
        <p14:creationId xmlns:p14="http://schemas.microsoft.com/office/powerpoint/2010/main" val="37051917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Beepers</a:t>
            </a:r>
            <a:endParaRPr lang="en-US" sz="4000" b="1" dirty="0">
              <a:solidFill>
                <a:schemeClr val="tx1"/>
              </a:solidFill>
              <a:latin typeface="Century Gothic"/>
              <a:cs typeface="Century Gothic"/>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63" name="Group 36"/>
          <p:cNvGrpSpPr>
            <a:grpSpLocks/>
          </p:cNvGrpSpPr>
          <p:nvPr/>
        </p:nvGrpSpPr>
        <p:grpSpPr bwMode="auto">
          <a:xfrm>
            <a:off x="2606122" y="3993044"/>
            <a:ext cx="795338" cy="846138"/>
            <a:chOff x="216" y="2155"/>
            <a:chExt cx="501" cy="533"/>
          </a:xfrm>
        </p:grpSpPr>
        <p:sp>
          <p:nvSpPr>
            <p:cNvPr id="6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5"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Picture 39" descr="Bee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80805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96239" y="2346404"/>
            <a:ext cx="2387600" cy="2400300"/>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Knows Four Commands</a:t>
            </a:r>
            <a:endParaRPr lang="en-US" sz="4000" b="1" dirty="0">
              <a:solidFill>
                <a:schemeClr val="tx1"/>
              </a:solidFill>
              <a:latin typeface="Century Gothic"/>
              <a:cs typeface="Century Gothic"/>
            </a:endParaRPr>
          </a:p>
        </p:txBody>
      </p:sp>
      <p:sp>
        <p:nvSpPr>
          <p:cNvPr id="2" name="TextBox 1"/>
          <p:cNvSpPr txBox="1"/>
          <p:nvPr/>
        </p:nvSpPr>
        <p:spPr>
          <a:xfrm>
            <a:off x="3608212" y="1672929"/>
            <a:ext cx="2339453" cy="707886"/>
          </a:xfrm>
          <a:prstGeom prst="rect">
            <a:avLst/>
          </a:prstGeom>
          <a:noFill/>
        </p:spPr>
        <p:txBody>
          <a:bodyPr wrap="none" rtlCol="0">
            <a:spAutoFit/>
          </a:bodyPr>
          <a:lstStyle/>
          <a:p>
            <a:r>
              <a:rPr lang="en-US" sz="4000" dirty="0">
                <a:latin typeface="Courier"/>
                <a:cs typeface="Courier"/>
              </a:rPr>
              <a:t>m</a:t>
            </a:r>
            <a:r>
              <a:rPr lang="en-US" sz="4000" dirty="0" smtClean="0">
                <a:latin typeface="Courier"/>
                <a:cs typeface="Courier"/>
              </a:rPr>
              <a:t>ove();</a:t>
            </a:r>
            <a:endParaRPr lang="en-US" sz="4000" dirty="0">
              <a:latin typeface="Courier"/>
              <a:cs typeface="Courier"/>
            </a:endParaRPr>
          </a:p>
        </p:txBody>
      </p:sp>
      <p:sp>
        <p:nvSpPr>
          <p:cNvPr id="11" name="TextBox 10"/>
          <p:cNvSpPr txBox="1"/>
          <p:nvPr/>
        </p:nvSpPr>
        <p:spPr>
          <a:xfrm>
            <a:off x="3579194" y="2550936"/>
            <a:ext cx="3570759" cy="707886"/>
          </a:xfrm>
          <a:prstGeom prst="rect">
            <a:avLst/>
          </a:prstGeom>
          <a:noFill/>
        </p:spPr>
        <p:txBody>
          <a:bodyPr wrap="none" rtlCol="0">
            <a:spAutoFit/>
          </a:bodyPr>
          <a:lstStyle/>
          <a:p>
            <a:r>
              <a:rPr lang="en-US" sz="4000" dirty="0" err="1" smtClean="0">
                <a:latin typeface="Courier"/>
                <a:cs typeface="Courier"/>
              </a:rPr>
              <a:t>turnLeft</a:t>
            </a:r>
            <a:r>
              <a:rPr lang="en-US" sz="4000" dirty="0" smtClean="0">
                <a:latin typeface="Courier"/>
                <a:cs typeface="Courier"/>
              </a:rPr>
              <a:t>();</a:t>
            </a:r>
            <a:endParaRPr lang="en-US" sz="4000" dirty="0">
              <a:latin typeface="Courier"/>
              <a:cs typeface="Courier"/>
            </a:endParaRPr>
          </a:p>
        </p:txBody>
      </p:sp>
      <p:sp>
        <p:nvSpPr>
          <p:cNvPr id="12" name="TextBox 11"/>
          <p:cNvSpPr txBox="1"/>
          <p:nvPr/>
        </p:nvSpPr>
        <p:spPr>
          <a:xfrm>
            <a:off x="3590491" y="3489411"/>
            <a:ext cx="3878586" cy="707886"/>
          </a:xfrm>
          <a:prstGeom prst="rect">
            <a:avLst/>
          </a:prstGeom>
          <a:noFill/>
        </p:spPr>
        <p:txBody>
          <a:bodyPr wrap="none" rtlCol="0">
            <a:spAutoFit/>
          </a:bodyPr>
          <a:lstStyle/>
          <a:p>
            <a:r>
              <a:rPr lang="en-US" sz="4000" dirty="0" err="1" smtClean="0">
                <a:latin typeface="Courier"/>
                <a:cs typeface="Courier"/>
              </a:rPr>
              <a:t>putBeeper</a:t>
            </a:r>
            <a:r>
              <a:rPr lang="en-US" sz="4000" dirty="0" smtClean="0">
                <a:latin typeface="Courier"/>
                <a:cs typeface="Courier"/>
              </a:rPr>
              <a:t>();</a:t>
            </a:r>
            <a:endParaRPr lang="en-US" sz="4000" dirty="0">
              <a:latin typeface="Courier"/>
              <a:cs typeface="Courier"/>
            </a:endParaRPr>
          </a:p>
        </p:txBody>
      </p:sp>
      <p:sp>
        <p:nvSpPr>
          <p:cNvPr id="13" name="TextBox 12"/>
          <p:cNvSpPr txBox="1"/>
          <p:nvPr/>
        </p:nvSpPr>
        <p:spPr>
          <a:xfrm>
            <a:off x="3601788" y="4508509"/>
            <a:ext cx="4186413" cy="707886"/>
          </a:xfrm>
          <a:prstGeom prst="rect">
            <a:avLst/>
          </a:prstGeom>
          <a:noFill/>
        </p:spPr>
        <p:txBody>
          <a:bodyPr wrap="none" rtlCol="0">
            <a:spAutoFit/>
          </a:bodyPr>
          <a:lstStyle/>
          <a:p>
            <a:r>
              <a:rPr lang="en-US" sz="4000" dirty="0" err="1" smtClean="0">
                <a:latin typeface="Courier"/>
                <a:cs typeface="Courier"/>
              </a:rPr>
              <a:t>pickBeeper</a:t>
            </a:r>
            <a:r>
              <a:rPr lang="en-US" sz="4000" dirty="0" smtClean="0">
                <a:latin typeface="Courier"/>
                <a:cs typeface="Courier"/>
              </a:rPr>
              <a:t>();</a:t>
            </a:r>
            <a:endParaRPr lang="en-US" sz="4000" dirty="0">
              <a:latin typeface="Courier"/>
              <a:cs typeface="Courier"/>
            </a:endParaRPr>
          </a:p>
        </p:txBody>
      </p:sp>
    </p:spTree>
    <p:extLst>
      <p:ext uri="{BB962C8B-B14F-4D97-AF65-F5344CB8AC3E}">
        <p14:creationId xmlns:p14="http://schemas.microsoft.com/office/powerpoint/2010/main" val="188115092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a:solidFill>
                  <a:schemeClr val="bg1"/>
                </a:solidFill>
                <a:latin typeface="Courier"/>
                <a:cs typeface="Courier"/>
              </a:rPr>
              <a:t>m</a:t>
            </a:r>
            <a:r>
              <a:rPr lang="en-US" sz="3600" dirty="0" smtClean="0">
                <a:solidFill>
                  <a:schemeClr val="bg1"/>
                </a:solidFill>
                <a:latin typeface="Courier"/>
                <a:cs typeface="Courier"/>
              </a:rPr>
              <a:t>ove();</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35880272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ourier"/>
                <a:cs typeface="Courier"/>
              </a:rPr>
              <a:t>move();</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3543" y="4023352"/>
            <a:ext cx="883243" cy="874498"/>
          </a:xfrm>
          <a:prstGeom prst="rect">
            <a:avLst/>
          </a:prstGeom>
        </p:spPr>
      </p:pic>
    </p:spTree>
    <p:extLst>
      <p:ext uri="{BB962C8B-B14F-4D97-AF65-F5344CB8AC3E}">
        <p14:creationId xmlns:p14="http://schemas.microsoft.com/office/powerpoint/2010/main" val="188375987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ourier"/>
                <a:cs typeface="Courier"/>
              </a:rPr>
              <a:t>move();</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285" y="4023352"/>
            <a:ext cx="883243" cy="874498"/>
          </a:xfrm>
          <a:prstGeom prst="rect">
            <a:avLst/>
          </a:prstGeom>
        </p:spPr>
      </p:pic>
    </p:spTree>
    <p:extLst>
      <p:ext uri="{BB962C8B-B14F-4D97-AF65-F5344CB8AC3E}">
        <p14:creationId xmlns:p14="http://schemas.microsoft.com/office/powerpoint/2010/main" val="413072665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smtClean="0">
                <a:solidFill>
                  <a:schemeClr val="bg1"/>
                </a:solidFill>
                <a:latin typeface="Courier"/>
                <a:cs typeface="Courier"/>
              </a:rPr>
              <a:t>turnLeft</a:t>
            </a:r>
            <a:r>
              <a:rPr lang="en-US" sz="3600" dirty="0" smtClean="0">
                <a:solidFill>
                  <a:schemeClr val="bg1"/>
                </a:solidFill>
                <a:latin typeface="Courier"/>
                <a:cs typeface="Courier"/>
              </a:rPr>
              <a:t>();</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240332917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turnLeft</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285" y="4023352"/>
            <a:ext cx="883243" cy="874498"/>
          </a:xfrm>
          <a:prstGeom prst="rect">
            <a:avLst/>
          </a:prstGeom>
        </p:spPr>
      </p:pic>
    </p:spTree>
    <p:extLst>
      <p:ext uri="{BB962C8B-B14F-4D97-AF65-F5344CB8AC3E}">
        <p14:creationId xmlns:p14="http://schemas.microsoft.com/office/powerpoint/2010/main" val="35764226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turnLeft</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29377475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smtClean="0">
                <a:solidFill>
                  <a:schemeClr val="bg1"/>
                </a:solidFill>
                <a:latin typeface="Courier"/>
                <a:cs typeface="Courier"/>
              </a:rPr>
              <a:t>pickBeeper</a:t>
            </a:r>
            <a:r>
              <a:rPr lang="en-US" sz="3600" dirty="0" smtClean="0">
                <a:solidFill>
                  <a:schemeClr val="bg1"/>
                </a:solidFill>
                <a:latin typeface="Courier"/>
                <a:cs typeface="Courier"/>
              </a:rPr>
              <a:t>();</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208588342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pickBeeper</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3291120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6-17 at 1.56.01 AM.png"/>
          <p:cNvPicPr>
            <a:picLocks noChangeAspect="1"/>
          </p:cNvPicPr>
          <p:nvPr/>
        </p:nvPicPr>
        <p:blipFill rotWithShape="1">
          <a:blip r:embed="rId3">
            <a:extLst>
              <a:ext uri="{28A0092B-C50C-407E-A947-70E740481C1C}">
                <a14:useLocalDpi xmlns:a14="http://schemas.microsoft.com/office/drawing/2010/main" val="0"/>
              </a:ext>
            </a:extLst>
          </a:blip>
          <a:srcRect l="16408"/>
          <a:stretch/>
        </p:blipFill>
        <p:spPr>
          <a:xfrm>
            <a:off x="714893" y="1159472"/>
            <a:ext cx="7450699" cy="5003668"/>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Section Leaders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1294989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pickBeeper</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4" name="Picture 33" descr="karelEa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74088275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smtClean="0">
                <a:solidFill>
                  <a:schemeClr val="bg1"/>
                </a:solidFill>
              </a:rPr>
              <a:t>Make Sense?</a:t>
            </a:r>
            <a:endParaRPr lang="en-US" sz="3600" dirty="0">
              <a:solidFill>
                <a:schemeClr val="bg1"/>
              </a:solidFill>
            </a:endParaRPr>
          </a:p>
        </p:txBody>
      </p:sp>
    </p:spTree>
    <p:extLst>
      <p:ext uri="{BB962C8B-B14F-4D97-AF65-F5344CB8AC3E}">
        <p14:creationId xmlns:p14="http://schemas.microsoft.com/office/powerpoint/2010/main" val="41856889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2606122" y="3993044"/>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First Challenge</a:t>
            </a:r>
            <a:endParaRPr lang="en-US" sz="4000" b="1" dirty="0">
              <a:solidFill>
                <a:schemeClr val="tx1"/>
              </a:solidFill>
              <a:latin typeface="Century Gothic"/>
              <a:cs typeface="Century Gothic"/>
            </a:endParaRP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66868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5589449" y="3086035"/>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First Challenge</a:t>
            </a:r>
            <a:endParaRPr lang="en-US" sz="4000" b="1" dirty="0">
              <a:solidFill>
                <a:schemeClr val="tx1"/>
              </a:solidFill>
              <a:latin typeface="Century Gothic"/>
              <a:cs typeface="Century Gothic"/>
            </a:endParaRP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655" y="3185423"/>
            <a:ext cx="6032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66868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Bird’s Eye View</a:t>
            </a:r>
            <a:endParaRPr lang="en-US" sz="4000" b="1" dirty="0">
              <a:solidFill>
                <a:schemeClr val="tx1"/>
              </a:solidFill>
              <a:latin typeface="Century Gothic"/>
              <a:cs typeface="Century Gothic"/>
            </a:endParaRPr>
          </a:p>
        </p:txBody>
      </p:sp>
      <p:grpSp>
        <p:nvGrpSpPr>
          <p:cNvPr id="33" name="Group 36"/>
          <p:cNvGrpSpPr>
            <a:grpSpLocks/>
          </p:cNvGrpSpPr>
          <p:nvPr/>
        </p:nvGrpSpPr>
        <p:grpSpPr bwMode="auto">
          <a:xfrm>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2094809" y="5303520"/>
            <a:ext cx="3234925"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East</a:t>
            </a:r>
            <a:endParaRPr lang="en-US" sz="3200" dirty="0"/>
          </a:p>
        </p:txBody>
      </p:sp>
      <p:sp>
        <p:nvSpPr>
          <p:cNvPr id="8" name="Rectangle 4"/>
          <p:cNvSpPr>
            <a:spLocks noChangeArrowheads="1"/>
          </p:cNvSpPr>
          <p:nvPr/>
        </p:nvSpPr>
        <p:spPr bwMode="auto">
          <a:xfrm>
            <a:off x="2954145" y="1951606"/>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 name="Group 5"/>
          <p:cNvGrpSpPr>
            <a:grpSpLocks/>
          </p:cNvGrpSpPr>
          <p:nvPr/>
        </p:nvGrpSpPr>
        <p:grpSpPr bwMode="auto">
          <a:xfrm>
            <a:off x="4922217" y="3896293"/>
            <a:ext cx="1981200" cy="990600"/>
            <a:chOff x="3184" y="3336"/>
            <a:chExt cx="1248" cy="624"/>
          </a:xfrm>
        </p:grpSpPr>
        <p:sp>
          <p:nvSpPr>
            <p:cNvPr id="10"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 name="Group 9"/>
          <p:cNvGrpSpPr>
            <a:grpSpLocks/>
          </p:cNvGrpSpPr>
          <p:nvPr/>
        </p:nvGrpSpPr>
        <p:grpSpPr bwMode="auto">
          <a:xfrm>
            <a:off x="2323479" y="2257993"/>
            <a:ext cx="4549782" cy="2965450"/>
            <a:chOff x="1547" y="2304"/>
            <a:chExt cx="2866" cy="1868"/>
          </a:xfrm>
        </p:grpSpPr>
        <p:sp>
          <p:nvSpPr>
            <p:cNvPr id="1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2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2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2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2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3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3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3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36" name="Group 36"/>
          <p:cNvGrpSpPr>
            <a:grpSpLocks/>
          </p:cNvGrpSpPr>
          <p:nvPr/>
        </p:nvGrpSpPr>
        <p:grpSpPr bwMode="auto">
          <a:xfrm>
            <a:off x="3038383" y="3959793"/>
            <a:ext cx="795338" cy="846138"/>
            <a:chOff x="216" y="2155"/>
            <a:chExt cx="501" cy="533"/>
          </a:xfrm>
        </p:grpSpPr>
        <p:sp>
          <p:nvSpPr>
            <p:cNvPr id="37"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93620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Bird’s Eye View</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2094809" y="5303520"/>
            <a:ext cx="3234925"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East</a:t>
            </a:r>
            <a:endParaRPr lang="en-US" sz="3200" dirty="0"/>
          </a:p>
        </p:txBody>
      </p:sp>
    </p:spTree>
    <p:extLst>
      <p:ext uri="{BB962C8B-B14F-4D97-AF65-F5344CB8AC3E}">
        <p14:creationId xmlns:p14="http://schemas.microsoft.com/office/powerpoint/2010/main" val="45116999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Turn Left</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62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2094809" y="5303520"/>
            <a:ext cx="3528082"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North</a:t>
            </a:r>
            <a:endParaRPr lang="en-US" sz="3200" dirty="0"/>
          </a:p>
        </p:txBody>
      </p:sp>
    </p:spTree>
    <p:extLst>
      <p:ext uri="{BB962C8B-B14F-4D97-AF65-F5344CB8AC3E}">
        <p14:creationId xmlns:p14="http://schemas.microsoft.com/office/powerpoint/2010/main" val="156389688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Turn Left</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08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2094809" y="5303520"/>
            <a:ext cx="3398238"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West</a:t>
            </a:r>
            <a:endParaRPr lang="en-US" sz="3200" dirty="0"/>
          </a:p>
        </p:txBody>
      </p:sp>
    </p:spTree>
    <p:extLst>
      <p:ext uri="{BB962C8B-B14F-4D97-AF65-F5344CB8AC3E}">
        <p14:creationId xmlns:p14="http://schemas.microsoft.com/office/powerpoint/2010/main" val="86595075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Turn Left</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2094809" y="5303520"/>
            <a:ext cx="3526478"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South</a:t>
            </a:r>
            <a:endParaRPr lang="en-US" sz="3200" dirty="0"/>
          </a:p>
        </p:txBody>
      </p:sp>
    </p:spTree>
    <p:extLst>
      <p:ext uri="{BB962C8B-B14F-4D97-AF65-F5344CB8AC3E}">
        <p14:creationId xmlns:p14="http://schemas.microsoft.com/office/powerpoint/2010/main" val="60737195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Move</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79005" y="5280595"/>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860846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Who are you?</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2457050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Learn By Doing</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22667702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0472" y="624828"/>
            <a:ext cx="7787224" cy="5470525"/>
          </a:xfrm>
          <a:prstGeom prst="rect">
            <a:avLst/>
          </a:prstGeom>
        </p:spPr>
      </p:pic>
    </p:spTree>
    <p:extLst>
      <p:ext uri="{BB962C8B-B14F-4D97-AF65-F5344CB8AC3E}">
        <p14:creationId xmlns:p14="http://schemas.microsoft.com/office/powerpoint/2010/main" val="224443845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Method Definition</a:t>
            </a:r>
            <a:endParaRPr lang="en-US" sz="4000" b="1" dirty="0">
              <a:solidFill>
                <a:schemeClr val="tx1"/>
              </a:solidFill>
              <a:latin typeface="Century Gothic"/>
              <a:cs typeface="Century Gothic"/>
            </a:endParaRPr>
          </a:p>
        </p:txBody>
      </p:sp>
      <p:sp>
        <p:nvSpPr>
          <p:cNvPr id="5" name="TextBox 4"/>
          <p:cNvSpPr txBox="1"/>
          <p:nvPr/>
        </p:nvSpPr>
        <p:spPr>
          <a:xfrm>
            <a:off x="1985675" y="2343651"/>
            <a:ext cx="5032147" cy="1477328"/>
          </a:xfrm>
          <a:prstGeom prst="rect">
            <a:avLst/>
          </a:prstGeom>
          <a:noFill/>
        </p:spPr>
        <p:txBody>
          <a:bodyPr wrap="none" rtlCol="0">
            <a:spAutoFit/>
          </a:bodyPr>
          <a:lstStyle/>
          <a:p>
            <a:r>
              <a:rPr lang="en-US" sz="3000" b="1" dirty="0">
                <a:latin typeface="Courier"/>
                <a:cs typeface="Courier"/>
              </a:rPr>
              <a:t>p</a:t>
            </a:r>
            <a:r>
              <a:rPr lang="en-US" sz="3000" b="1" dirty="0" smtClean="0">
                <a:latin typeface="Courier"/>
                <a:cs typeface="Courier"/>
              </a:rPr>
              <a:t>rivate</a:t>
            </a:r>
            <a:r>
              <a:rPr lang="en-US" sz="3000" dirty="0" smtClean="0">
                <a:latin typeface="Courier"/>
                <a:cs typeface="Courier"/>
              </a:rPr>
              <a:t> </a:t>
            </a:r>
            <a:r>
              <a:rPr lang="en-US" sz="3000" b="1" dirty="0" smtClean="0">
                <a:latin typeface="Courier"/>
                <a:cs typeface="Courier"/>
              </a:rPr>
              <a:t>void</a:t>
            </a:r>
            <a:r>
              <a:rPr lang="en-US" sz="3000" dirty="0" smtClean="0">
                <a:latin typeface="Courier"/>
                <a:cs typeface="Courier"/>
              </a:rPr>
              <a:t> </a:t>
            </a:r>
            <a:r>
              <a:rPr lang="en-US" sz="3000" i="1" dirty="0" smtClean="0">
                <a:latin typeface="Courier"/>
                <a:cs typeface="Courier"/>
              </a:rPr>
              <a:t>name</a:t>
            </a:r>
            <a:r>
              <a:rPr lang="en-US" sz="3000" dirty="0" smtClean="0">
                <a:latin typeface="Courier"/>
                <a:cs typeface="Courier"/>
              </a:rPr>
              <a:t>() {</a:t>
            </a:r>
          </a:p>
          <a:p>
            <a:r>
              <a:rPr lang="en-US" sz="3000" i="1" dirty="0" smtClean="0">
                <a:latin typeface="Courier"/>
                <a:cs typeface="Courier"/>
              </a:rPr>
              <a:t>   method statements</a:t>
            </a:r>
          </a:p>
          <a:p>
            <a:r>
              <a:rPr lang="en-US" sz="3000" dirty="0">
                <a:latin typeface="Courier"/>
                <a:cs typeface="Courier"/>
              </a:rPr>
              <a:t>}</a:t>
            </a:r>
          </a:p>
        </p:txBody>
      </p:sp>
      <p:sp>
        <p:nvSpPr>
          <p:cNvPr id="6" name="TextBox 5"/>
          <p:cNvSpPr txBox="1"/>
          <p:nvPr/>
        </p:nvSpPr>
        <p:spPr>
          <a:xfrm rot="20436511">
            <a:off x="4501473" y="4756410"/>
            <a:ext cx="2967154" cy="1200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t>This adds a new command to </a:t>
            </a:r>
            <a:r>
              <a:rPr lang="en-US" sz="2400" dirty="0" err="1" smtClean="0"/>
              <a:t>Karels</a:t>
            </a:r>
            <a:r>
              <a:rPr lang="en-US" sz="2400" dirty="0" smtClean="0"/>
              <a:t> vocabulary</a:t>
            </a:r>
            <a:endParaRPr lang="en-US" sz="2400" dirty="0"/>
          </a:p>
        </p:txBody>
      </p:sp>
    </p:spTree>
    <p:extLst>
      <p:ext uri="{BB962C8B-B14F-4D97-AF65-F5344CB8AC3E}">
        <p14:creationId xmlns:p14="http://schemas.microsoft.com/office/powerpoint/2010/main" val="416058103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a:t>
            </a:r>
            <a:r>
              <a:rPr lang="en-US" sz="2200" b="1" dirty="0" smtClean="0">
                <a:solidFill>
                  <a:srgbClr val="800080"/>
                </a:solidFill>
                <a:latin typeface="Courier"/>
                <a:cs typeface="Courier"/>
              </a:rPr>
              <a:t>mport stuff</a:t>
            </a:r>
            <a:endParaRPr lang="en-US" sz="2200" dirty="0">
              <a:latin typeface="Courier"/>
              <a:cs typeface="Courier"/>
            </a:endParaRP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a:t>
            </a:r>
            <a:r>
              <a:rPr lang="en-US" sz="2200" b="1" dirty="0" smtClean="0">
                <a:solidFill>
                  <a:srgbClr val="800080"/>
                </a:solidFill>
                <a:latin typeface="Courier"/>
                <a:cs typeface="Courier"/>
              </a:rPr>
              <a:t>rogram definition</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commands</a:t>
            </a:r>
            <a:endParaRPr lang="en-US" sz="2200" dirty="0">
              <a:latin typeface="Courier"/>
              <a:cs typeface="Courier"/>
            </a:endParaRPr>
          </a:p>
          <a:p>
            <a:pPr>
              <a:lnSpc>
                <a:spcPct val="83000"/>
              </a:lnSpc>
            </a:pPr>
            <a:r>
              <a:rPr lang="en-US" sz="2200" dirty="0">
                <a:latin typeface="Courier"/>
                <a:cs typeface="Courier"/>
              </a:rPr>
              <a:t> </a:t>
            </a:r>
            <a:r>
              <a:rPr lang="en-US" sz="2200" dirty="0" smtClean="0">
                <a:latin typeface="Courier"/>
                <a:cs typeface="Courier"/>
              </a:rPr>
              <a:t>   }</a:t>
            </a:r>
          </a:p>
          <a:p>
            <a:pPr>
              <a:lnSpc>
                <a:spcPct val="83000"/>
              </a:lnSpc>
            </a:pPr>
            <a:endParaRPr lang="en-US" sz="2200" dirty="0">
              <a:latin typeface="Courier"/>
              <a:cs typeface="Courier"/>
            </a:endParaRPr>
          </a:p>
          <a:p>
            <a:pPr>
              <a:lnSpc>
                <a:spcPct val="83000"/>
              </a:lnSpc>
            </a:pPr>
            <a:r>
              <a:rPr lang="en-US" sz="2200" dirty="0">
                <a:latin typeface="Courier"/>
                <a:cs typeface="Courier"/>
              </a:rPr>
              <a:t> </a:t>
            </a:r>
            <a:r>
              <a:rPr lang="en-US" sz="2200" dirty="0" smtClean="0">
                <a:latin typeface="Courier"/>
                <a:cs typeface="Courier"/>
              </a:rPr>
              <a:t>   other methods</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a:t>
            </a:r>
            <a:endParaRPr lang="en-US" sz="2200" dirty="0">
              <a:latin typeface="Courier"/>
              <a:cs typeface="Courier"/>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32652973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13314" name="AutoShape 2"/>
          <p:cNvSpPr>
            <a:spLocks/>
          </p:cNvSpPr>
          <p:nvPr/>
        </p:nvSpPr>
        <p:spPr bwMode="auto">
          <a:xfrm>
            <a:off x="4416326" y="1813775"/>
            <a:ext cx="233828" cy="2875456"/>
          </a:xfrm>
          <a:prstGeom prst="rightBrace">
            <a:avLst>
              <a:gd name="adj1" fmla="val 134664"/>
              <a:gd name="adj2" fmla="val 50000"/>
            </a:avLst>
          </a:pr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dirty="0"/>
          </a:p>
        </p:txBody>
      </p:sp>
      <p:sp>
        <p:nvSpPr>
          <p:cNvPr id="13315" name="Text Box 3"/>
          <p:cNvSpPr txBox="1">
            <a:spLocks noChangeArrowheads="1"/>
          </p:cNvSpPr>
          <p:nvPr/>
        </p:nvSpPr>
        <p:spPr bwMode="auto">
          <a:xfrm>
            <a:off x="4976640" y="2903345"/>
            <a:ext cx="3732480" cy="1090195"/>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piece of the program's </a:t>
            </a:r>
            <a:r>
              <a:rPr lang="en-US" sz="2200" b="1" i="1" dirty="0">
                <a:solidFill>
                  <a:srgbClr val="0000FF"/>
                </a:solidFill>
                <a:latin typeface="DejaVu Serif" charset="0"/>
              </a:rPr>
              <a:t>source code</a:t>
            </a:r>
            <a:r>
              <a:rPr lang="en-US" sz="2200" dirty="0">
                <a:latin typeface="DejaVu Serif" charset="0"/>
              </a:rPr>
              <a:t> is called a </a:t>
            </a:r>
            <a:r>
              <a:rPr lang="en-US" sz="2200" b="1" i="1" dirty="0">
                <a:solidFill>
                  <a:srgbClr val="0000FF"/>
                </a:solidFill>
                <a:latin typeface="DejaVu Serif" charset="0"/>
              </a:rPr>
              <a:t>method</a:t>
            </a:r>
            <a:r>
              <a:rPr lang="en-US" sz="2200" dirty="0">
                <a:latin typeface="DejaVu Serif" charset="0"/>
              </a:rPr>
              <a:t>.</a:t>
            </a:r>
          </a:p>
        </p:txBody>
      </p:sp>
      <p:cxnSp>
        <p:nvCxnSpPr>
          <p:cNvPr id="13316" name="AutoShape 4"/>
          <p:cNvCxnSpPr>
            <a:cxnSpLocks noChangeShapeType="1"/>
            <a:stCxn id="13315" idx="1"/>
          </p:cNvCxnSpPr>
          <p:nvPr/>
        </p:nvCxnSpPr>
        <p:spPr bwMode="auto">
          <a:xfrm rot="10800000">
            <a:off x="4747846" y="3282463"/>
            <a:ext cx="228794" cy="165981"/>
          </a:xfrm>
          <a:prstGeom prst="curvedConnector3">
            <a:avLst>
              <a:gd name="adj1" fmla="val 50000"/>
            </a:avLst>
          </a:prstGeom>
          <a:noFill/>
          <a:ln w="36720" cap="flat">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03171827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8" name="Text Box 2"/>
          <p:cNvSpPr txBox="1">
            <a:spLocks noChangeArrowheads="1"/>
          </p:cNvSpPr>
          <p:nvPr/>
        </p:nvSpPr>
        <p:spPr bwMode="auto">
          <a:xfrm>
            <a:off x="4976640" y="2488581"/>
            <a:ext cx="3732480" cy="108875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line of code gives the </a:t>
            </a:r>
            <a:r>
              <a:rPr lang="en-US" sz="2200" b="1" i="1" dirty="0">
                <a:solidFill>
                  <a:srgbClr val="0000FF"/>
                </a:solidFill>
                <a:latin typeface="DejaVu Serif" charset="0"/>
              </a:rPr>
              <a:t>name</a:t>
            </a:r>
            <a:r>
              <a:rPr lang="en-US" sz="2200" dirty="0">
                <a:latin typeface="DejaVu Serif" charset="0"/>
              </a:rPr>
              <a:t> of the method </a:t>
            </a:r>
            <a:endParaRPr lang="en-US" sz="2200" dirty="0" smtClean="0">
              <a:latin typeface="DejaVu Serif" charset="0"/>
            </a:endParaRPr>
          </a:p>
          <a:p>
            <a:pPr algn="ctr">
              <a:lnSpc>
                <a:spcPct val="98000"/>
              </a:lnSpc>
            </a:pPr>
            <a:r>
              <a:rPr lang="en-US" sz="2200" dirty="0" smtClean="0">
                <a:latin typeface="DejaVu Serif" charset="0"/>
              </a:rPr>
              <a:t>(</a:t>
            </a:r>
            <a:r>
              <a:rPr lang="en-US" sz="2200" dirty="0">
                <a:latin typeface="DejaVu Serif" charset="0"/>
              </a:rPr>
              <a:t>here, </a:t>
            </a:r>
            <a:r>
              <a:rPr lang="en-US" sz="2200" dirty="0">
                <a:latin typeface="Ubuntu Mono" charset="0"/>
              </a:rPr>
              <a:t>run</a:t>
            </a:r>
            <a:r>
              <a:rPr lang="en-US" sz="2200" dirty="0">
                <a:latin typeface="DejaVu Serif" charset="0"/>
              </a:rPr>
              <a:t>)</a:t>
            </a:r>
          </a:p>
        </p:txBody>
      </p:sp>
      <p:sp>
        <p:nvSpPr>
          <p:cNvPr id="2" name="Freeform 1"/>
          <p:cNvSpPr/>
          <p:nvPr/>
        </p:nvSpPr>
        <p:spPr>
          <a:xfrm>
            <a:off x="3387148" y="2071868"/>
            <a:ext cx="2492791" cy="416689"/>
          </a:xfrm>
          <a:custGeom>
            <a:avLst/>
            <a:gdLst>
              <a:gd name="connsiteX0" fmla="*/ 2492791 w 2492791"/>
              <a:gd name="connsiteY0" fmla="*/ 416689 h 416689"/>
              <a:gd name="connsiteX1" fmla="*/ 2446493 w 2492791"/>
              <a:gd name="connsiteY1" fmla="*/ 381965 h 416689"/>
              <a:gd name="connsiteX2" fmla="*/ 2411768 w 2492791"/>
              <a:gd name="connsiteY2" fmla="*/ 358816 h 416689"/>
              <a:gd name="connsiteX3" fmla="*/ 2388619 w 2492791"/>
              <a:gd name="connsiteY3" fmla="*/ 335666 h 416689"/>
              <a:gd name="connsiteX4" fmla="*/ 2272872 w 2492791"/>
              <a:gd name="connsiteY4" fmla="*/ 266218 h 416689"/>
              <a:gd name="connsiteX5" fmla="*/ 2157125 w 2492791"/>
              <a:gd name="connsiteY5" fmla="*/ 196770 h 416689"/>
              <a:gd name="connsiteX6" fmla="*/ 2110827 w 2492791"/>
              <a:gd name="connsiteY6" fmla="*/ 185195 h 416689"/>
              <a:gd name="connsiteX7" fmla="*/ 2076103 w 2492791"/>
              <a:gd name="connsiteY7" fmla="*/ 162046 h 416689"/>
              <a:gd name="connsiteX8" fmla="*/ 1960356 w 2492791"/>
              <a:gd name="connsiteY8" fmla="*/ 138897 h 416689"/>
              <a:gd name="connsiteX9" fmla="*/ 1196427 w 2492791"/>
              <a:gd name="connsiteY9" fmla="*/ 162046 h 416689"/>
              <a:gd name="connsiteX10" fmla="*/ 1126979 w 2492791"/>
              <a:gd name="connsiteY10" fmla="*/ 185195 h 416689"/>
              <a:gd name="connsiteX11" fmla="*/ 1057530 w 2492791"/>
              <a:gd name="connsiteY11" fmla="*/ 196770 h 416689"/>
              <a:gd name="connsiteX12" fmla="*/ 999657 w 2492791"/>
              <a:gd name="connsiteY12" fmla="*/ 208345 h 416689"/>
              <a:gd name="connsiteX13" fmla="*/ 907060 w 2492791"/>
              <a:gd name="connsiteY13" fmla="*/ 254643 h 416689"/>
              <a:gd name="connsiteX14" fmla="*/ 768163 w 2492791"/>
              <a:gd name="connsiteY14" fmla="*/ 277793 h 416689"/>
              <a:gd name="connsiteX15" fmla="*/ 594543 w 2492791"/>
              <a:gd name="connsiteY15" fmla="*/ 300942 h 416689"/>
              <a:gd name="connsiteX16" fmla="*/ 282027 w 2492791"/>
              <a:gd name="connsiteY16" fmla="*/ 289367 h 416689"/>
              <a:gd name="connsiteX17" fmla="*/ 212579 w 2492791"/>
              <a:gd name="connsiteY17" fmla="*/ 243069 h 416689"/>
              <a:gd name="connsiteX18" fmla="*/ 154705 w 2492791"/>
              <a:gd name="connsiteY18" fmla="*/ 150471 h 416689"/>
              <a:gd name="connsiteX19" fmla="*/ 108406 w 2492791"/>
              <a:gd name="connsiteY19" fmla="*/ 81023 h 416689"/>
              <a:gd name="connsiteX20" fmla="*/ 50533 w 2492791"/>
              <a:gd name="connsiteY20" fmla="*/ 57874 h 416689"/>
              <a:gd name="connsiteX21" fmla="*/ 38958 w 2492791"/>
              <a:gd name="connsiteY21" fmla="*/ 92598 h 416689"/>
              <a:gd name="connsiteX22" fmla="*/ 27384 w 2492791"/>
              <a:gd name="connsiteY22" fmla="*/ 11575 h 416689"/>
              <a:gd name="connsiteX23" fmla="*/ 62108 w 2492791"/>
              <a:gd name="connsiteY23" fmla="*/ 0 h 416689"/>
              <a:gd name="connsiteX24" fmla="*/ 189429 w 2492791"/>
              <a:gd name="connsiteY24" fmla="*/ 34724 h 416689"/>
              <a:gd name="connsiteX25" fmla="*/ 224153 w 2492791"/>
              <a:gd name="connsiteY25" fmla="*/ 46299 h 41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92791" h="416689">
                <a:moveTo>
                  <a:pt x="2492791" y="416689"/>
                </a:moveTo>
                <a:cubicBezTo>
                  <a:pt x="2477358" y="405114"/>
                  <a:pt x="2462191" y="393178"/>
                  <a:pt x="2446493" y="381965"/>
                </a:cubicBezTo>
                <a:cubicBezTo>
                  <a:pt x="2435173" y="373879"/>
                  <a:pt x="2422631" y="367506"/>
                  <a:pt x="2411768" y="358816"/>
                </a:cubicBezTo>
                <a:cubicBezTo>
                  <a:pt x="2403247" y="351999"/>
                  <a:pt x="2397699" y="341719"/>
                  <a:pt x="2388619" y="335666"/>
                </a:cubicBezTo>
                <a:cubicBezTo>
                  <a:pt x="2351182" y="310708"/>
                  <a:pt x="2311454" y="289367"/>
                  <a:pt x="2272872" y="266218"/>
                </a:cubicBezTo>
                <a:cubicBezTo>
                  <a:pt x="2272870" y="266217"/>
                  <a:pt x="2157127" y="196771"/>
                  <a:pt x="2157125" y="196770"/>
                </a:cubicBezTo>
                <a:lnTo>
                  <a:pt x="2110827" y="185195"/>
                </a:lnTo>
                <a:cubicBezTo>
                  <a:pt x="2099252" y="177479"/>
                  <a:pt x="2088545" y="168267"/>
                  <a:pt x="2076103" y="162046"/>
                </a:cubicBezTo>
                <a:cubicBezTo>
                  <a:pt x="2043778" y="145883"/>
                  <a:pt x="1990220" y="143163"/>
                  <a:pt x="1960356" y="138897"/>
                </a:cubicBezTo>
                <a:cubicBezTo>
                  <a:pt x="1705713" y="146613"/>
                  <a:pt x="1450795" y="147915"/>
                  <a:pt x="1196427" y="162046"/>
                </a:cubicBezTo>
                <a:cubicBezTo>
                  <a:pt x="1172063" y="163400"/>
                  <a:pt x="1150652" y="179277"/>
                  <a:pt x="1126979" y="185195"/>
                </a:cubicBezTo>
                <a:cubicBezTo>
                  <a:pt x="1104211" y="190887"/>
                  <a:pt x="1080620" y="192572"/>
                  <a:pt x="1057530" y="196770"/>
                </a:cubicBezTo>
                <a:cubicBezTo>
                  <a:pt x="1038174" y="200289"/>
                  <a:pt x="1018948" y="204487"/>
                  <a:pt x="999657" y="208345"/>
                </a:cubicBezTo>
                <a:cubicBezTo>
                  <a:pt x="968791" y="223778"/>
                  <a:pt x="940538" y="246273"/>
                  <a:pt x="907060" y="254643"/>
                </a:cubicBezTo>
                <a:cubicBezTo>
                  <a:pt x="821349" y="276071"/>
                  <a:pt x="894603" y="259730"/>
                  <a:pt x="768163" y="277793"/>
                </a:cubicBezTo>
                <a:cubicBezTo>
                  <a:pt x="586328" y="303769"/>
                  <a:pt x="838046" y="273885"/>
                  <a:pt x="594543" y="300942"/>
                </a:cubicBezTo>
                <a:cubicBezTo>
                  <a:pt x="490371" y="297084"/>
                  <a:pt x="385094" y="304983"/>
                  <a:pt x="282027" y="289367"/>
                </a:cubicBezTo>
                <a:cubicBezTo>
                  <a:pt x="254519" y="285199"/>
                  <a:pt x="212579" y="243069"/>
                  <a:pt x="212579" y="243069"/>
                </a:cubicBezTo>
                <a:cubicBezTo>
                  <a:pt x="174082" y="166077"/>
                  <a:pt x="207294" y="225598"/>
                  <a:pt x="154705" y="150471"/>
                </a:cubicBezTo>
                <a:cubicBezTo>
                  <a:pt x="138750" y="127678"/>
                  <a:pt x="108406" y="81023"/>
                  <a:pt x="108406" y="81023"/>
                </a:cubicBezTo>
                <a:cubicBezTo>
                  <a:pt x="79157" y="-6726"/>
                  <a:pt x="99898" y="-7946"/>
                  <a:pt x="50533" y="57874"/>
                </a:cubicBezTo>
                <a:cubicBezTo>
                  <a:pt x="46675" y="69449"/>
                  <a:pt x="45726" y="82446"/>
                  <a:pt x="38958" y="92598"/>
                </a:cubicBezTo>
                <a:cubicBezTo>
                  <a:pt x="-24399" y="187632"/>
                  <a:pt x="2972" y="65281"/>
                  <a:pt x="27384" y="11575"/>
                </a:cubicBezTo>
                <a:cubicBezTo>
                  <a:pt x="32433" y="468"/>
                  <a:pt x="50533" y="3858"/>
                  <a:pt x="62108" y="0"/>
                </a:cubicBezTo>
                <a:cubicBezTo>
                  <a:pt x="143906" y="16360"/>
                  <a:pt x="101321" y="5355"/>
                  <a:pt x="189429" y="34724"/>
                </a:cubicBezTo>
                <a:lnTo>
                  <a:pt x="224153" y="46299"/>
                </a:lnTo>
              </a:path>
            </a:pathLst>
          </a:custGeom>
          <a:noFill/>
          <a:ln w="38100">
            <a:solidFill>
              <a:srgbClr val="033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a:t>
            </a:r>
            <a:endParaRPr lang="en-US" dirty="0"/>
          </a:p>
        </p:txBody>
      </p:sp>
    </p:spTree>
    <p:extLst>
      <p:ext uri="{BB962C8B-B14F-4D97-AF65-F5344CB8AC3E}">
        <p14:creationId xmlns:p14="http://schemas.microsoft.com/office/powerpoint/2010/main" val="63524112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8" name="Text Box 2"/>
          <p:cNvSpPr txBox="1">
            <a:spLocks noChangeArrowheads="1"/>
          </p:cNvSpPr>
          <p:nvPr/>
        </p:nvSpPr>
        <p:spPr bwMode="auto">
          <a:xfrm>
            <a:off x="4976640" y="2488581"/>
            <a:ext cx="3732480" cy="108875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line of code gives the </a:t>
            </a:r>
            <a:r>
              <a:rPr lang="en-US" sz="2200" b="1" i="1" dirty="0">
                <a:solidFill>
                  <a:srgbClr val="0000FF"/>
                </a:solidFill>
                <a:latin typeface="DejaVu Serif" charset="0"/>
              </a:rPr>
              <a:t>name</a:t>
            </a:r>
            <a:r>
              <a:rPr lang="en-US" sz="2200" dirty="0">
                <a:latin typeface="DejaVu Serif" charset="0"/>
              </a:rPr>
              <a:t> of the method </a:t>
            </a:r>
            <a:endParaRPr lang="en-US" sz="2200" dirty="0" smtClean="0">
              <a:latin typeface="DejaVu Serif" charset="0"/>
            </a:endParaRPr>
          </a:p>
          <a:p>
            <a:pPr algn="ctr">
              <a:lnSpc>
                <a:spcPct val="98000"/>
              </a:lnSpc>
            </a:pPr>
            <a:r>
              <a:rPr lang="en-US" sz="2200" dirty="0" smtClean="0">
                <a:latin typeface="DejaVu Serif" charset="0"/>
              </a:rPr>
              <a:t>(</a:t>
            </a:r>
            <a:r>
              <a:rPr lang="en-US" sz="2200" dirty="0">
                <a:latin typeface="DejaVu Serif" charset="0"/>
              </a:rPr>
              <a:t>here, </a:t>
            </a:r>
            <a:r>
              <a:rPr lang="en-US" sz="2200" dirty="0" err="1" smtClean="0">
                <a:latin typeface="Ubuntu Mono" charset="0"/>
              </a:rPr>
              <a:t>turnRight</a:t>
            </a:r>
            <a:r>
              <a:rPr lang="en-US" sz="2200" dirty="0" smtClean="0">
                <a:latin typeface="DejaVu Serif" charset="0"/>
              </a:rPr>
              <a:t>)</a:t>
            </a:r>
            <a:endParaRPr lang="en-US" sz="2200" dirty="0">
              <a:latin typeface="DejaVu Serif" charset="0"/>
            </a:endParaRPr>
          </a:p>
        </p:txBody>
      </p:sp>
      <p:cxnSp>
        <p:nvCxnSpPr>
          <p:cNvPr id="9" name="AutoShape 4"/>
          <p:cNvCxnSpPr>
            <a:cxnSpLocks noChangeShapeType="1"/>
            <a:stCxn id="8" idx="0"/>
          </p:cNvCxnSpPr>
          <p:nvPr/>
        </p:nvCxnSpPr>
        <p:spPr bwMode="auto">
          <a:xfrm rot="16200000" flipH="1" flipV="1">
            <a:off x="4274961" y="2355773"/>
            <a:ext cx="2435111" cy="2700726"/>
          </a:xfrm>
          <a:prstGeom prst="curvedConnector4">
            <a:avLst>
              <a:gd name="adj1" fmla="val -9388"/>
              <a:gd name="adj2" fmla="val 84551"/>
            </a:avLst>
          </a:prstGeom>
          <a:noFill/>
          <a:ln w="36720" cap="flat">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417468192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10" name="Text Box 2"/>
          <p:cNvSpPr txBox="1">
            <a:spLocks noChangeArrowheads="1"/>
          </p:cNvSpPr>
          <p:nvPr/>
        </p:nvSpPr>
        <p:spPr bwMode="auto">
          <a:xfrm>
            <a:off x="3986480" y="3307167"/>
            <a:ext cx="4769280"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is called an </a:t>
            </a:r>
            <a:r>
              <a:rPr lang="en-US" sz="2200" b="1" i="1" dirty="0">
                <a:solidFill>
                  <a:srgbClr val="0000FF"/>
                </a:solidFill>
                <a:latin typeface="DejaVu Serif" charset="0"/>
              </a:rPr>
              <a:t>import statement</a:t>
            </a:r>
            <a:r>
              <a:rPr lang="en-US" sz="2200" dirty="0">
                <a:latin typeface="DejaVu Serif" charset="0"/>
              </a:rPr>
              <a:t>. It tells Java what </a:t>
            </a:r>
            <a:r>
              <a:rPr lang="en-US" sz="2200" dirty="0" err="1">
                <a:latin typeface="DejaVu Serif" charset="0"/>
              </a:rPr>
              <a:t>Karel</a:t>
            </a:r>
            <a:r>
              <a:rPr lang="en-US" sz="2200" dirty="0">
                <a:latin typeface="DejaVu Serif" charset="0"/>
              </a:rPr>
              <a:t> is.</a:t>
            </a:r>
          </a:p>
        </p:txBody>
      </p:sp>
      <p:cxnSp>
        <p:nvCxnSpPr>
          <p:cNvPr id="11" name="AutoShape 3"/>
          <p:cNvCxnSpPr>
            <a:cxnSpLocks noChangeShapeType="1"/>
            <a:stCxn id="10" idx="0"/>
          </p:cNvCxnSpPr>
          <p:nvPr/>
        </p:nvCxnSpPr>
        <p:spPr bwMode="auto">
          <a:xfrm flipH="1" flipV="1">
            <a:off x="4193840" y="1050450"/>
            <a:ext cx="2177280" cy="2256717"/>
          </a:xfrm>
          <a:prstGeom prst="curvedConnector3">
            <a:avLst>
              <a:gd name="adj1" fmla="val 50000"/>
            </a:avLst>
          </a:prstGeom>
          <a:noFill/>
          <a:ln w="36720" cap="flat">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25460943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0"/>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8" name="Oval 7"/>
          <p:cNvSpPr/>
          <p:nvPr/>
        </p:nvSpPr>
        <p:spPr>
          <a:xfrm>
            <a:off x="4033487" y="1651011"/>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979266" y="444415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 Box 2"/>
          <p:cNvSpPr txBox="1">
            <a:spLocks noChangeArrowheads="1"/>
          </p:cNvSpPr>
          <p:nvPr/>
        </p:nvSpPr>
        <p:spPr bwMode="auto">
          <a:xfrm>
            <a:off x="5432326" y="2545168"/>
            <a:ext cx="2441674"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a:latin typeface="DejaVu Serif" charset="0"/>
              </a:rPr>
              <a:t>This is called </a:t>
            </a:r>
            <a:r>
              <a:rPr lang="en-US" sz="2200" dirty="0" smtClean="0">
                <a:latin typeface="DejaVu Serif" charset="0"/>
              </a:rPr>
              <a:t>a </a:t>
            </a:r>
            <a:r>
              <a:rPr lang="en-US" sz="2200" b="1" i="1" dirty="0" smtClean="0">
                <a:solidFill>
                  <a:srgbClr val="0000FF"/>
                </a:solidFill>
                <a:latin typeface="DejaVu Serif" charset="0"/>
              </a:rPr>
              <a:t>code block</a:t>
            </a:r>
            <a:endParaRPr lang="en-US" sz="2200" b="1" dirty="0">
              <a:latin typeface="DejaVu Serif" charset="0"/>
            </a:endParaRPr>
          </a:p>
        </p:txBody>
      </p:sp>
    </p:spTree>
    <p:extLst>
      <p:ext uri="{BB962C8B-B14F-4D97-AF65-F5344CB8AC3E}">
        <p14:creationId xmlns:p14="http://schemas.microsoft.com/office/powerpoint/2010/main" val="284062669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8" name="Oval 7"/>
          <p:cNvSpPr/>
          <p:nvPr/>
        </p:nvSpPr>
        <p:spPr>
          <a:xfrm>
            <a:off x="4033487" y="1651011"/>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ounded Rectangle 1"/>
          <p:cNvSpPr/>
          <p:nvPr/>
        </p:nvSpPr>
        <p:spPr>
          <a:xfrm>
            <a:off x="1113692" y="2071077"/>
            <a:ext cx="605693" cy="240323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979266" y="4444156"/>
            <a:ext cx="446867" cy="446867"/>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74371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Prerequisite Test</a:t>
            </a:r>
            <a:endParaRPr lang="en-US" sz="4000" b="1" dirty="0">
              <a:solidFill>
                <a:schemeClr val="tx1"/>
              </a:solidFill>
              <a:latin typeface="Century Gothic"/>
              <a:cs typeface="Century Gothic"/>
            </a:endParaRPr>
          </a:p>
        </p:txBody>
      </p:sp>
      <p:grpSp>
        <p:nvGrpSpPr>
          <p:cNvPr id="7" name="Group 6"/>
          <p:cNvGrpSpPr/>
          <p:nvPr/>
        </p:nvGrpSpPr>
        <p:grpSpPr>
          <a:xfrm>
            <a:off x="5687857" y="2097701"/>
            <a:ext cx="3251200" cy="3251200"/>
            <a:chOff x="5687857" y="2097701"/>
            <a:chExt cx="3251200" cy="3251200"/>
          </a:xfrm>
        </p:grpSpPr>
        <p:pic>
          <p:nvPicPr>
            <p:cNvPr id="4" name="Picture 3"/>
            <p:cNvPicPr>
              <a:picLocks noChangeAspect="1"/>
            </p:cNvPicPr>
            <p:nvPr/>
          </p:nvPicPr>
          <p:blipFill>
            <a:blip r:embed="rId3"/>
            <a:stretch>
              <a:fillRect/>
            </a:stretch>
          </p:blipFill>
          <p:spPr>
            <a:xfrm>
              <a:off x="5687857" y="2097701"/>
              <a:ext cx="3251200" cy="3251200"/>
            </a:xfrm>
            <a:prstGeom prst="rect">
              <a:avLst/>
            </a:prstGeom>
          </p:spPr>
        </p:pic>
        <p:sp>
          <p:nvSpPr>
            <p:cNvPr id="5" name="Rectangle 4"/>
            <p:cNvSpPr/>
            <p:nvPr/>
          </p:nvSpPr>
          <p:spPr>
            <a:xfrm>
              <a:off x="8244466" y="4192400"/>
              <a:ext cx="282207" cy="16124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IMG_2280.jpg"/>
          <p:cNvPicPr>
            <a:picLocks noChangeAspect="1"/>
          </p:cNvPicPr>
          <p:nvPr/>
        </p:nvPicPr>
        <p:blipFill rotWithShape="1">
          <a:blip r:embed="rId4">
            <a:extLst>
              <a:ext uri="{BEBA8EAE-BF5A-486C-A8C5-ECC9F3942E4B}">
                <a14:imgProps xmlns:a14="http://schemas.microsoft.com/office/drawing/2010/main">
                  <a14:imgLayer r:embed="rId5">
                    <a14:imgEffect>
                      <a14:backgroundRemoval t="414" b="92846" l="0" r="100000">
                        <a14:foregroundMark x1="13358" y1="6357" x2="94547" y2="44960"/>
                        <a14:foregroundMark x1="95057" y1="1900" x2="18811" y2="44593"/>
                        <a14:foregroundMark x1="13358" y1="8578" x2="17320" y2="47932"/>
                        <a14:foregroundMark x1="96038" y1="3753" x2="94056" y2="46814"/>
                        <a14:foregroundMark x1="80188" y1="22319" x2="80188" y2="22319"/>
                        <a14:foregroundMark x1="20302" y1="19347" x2="22283" y2="34191"/>
                        <a14:foregroundMark x1="32169" y1="9697" x2="84661" y2="3385"/>
                        <a14:foregroundMark x1="18321" y1="6357" x2="60396" y2="4488"/>
                        <a14:foregroundMark x1="90094" y1="12286" x2="17320" y2="14890"/>
                        <a14:foregroundMark x1="31189" y1="42739" x2="78227" y2="43107"/>
                        <a14:foregroundMark x1="34661" y1="40502" x2="75735" y2="39017"/>
                        <a14:foregroundMark x1="48509" y1="33088" x2="57925" y2="33088"/>
                        <a14:foregroundMark x1="84150" y1="14890" x2="86132" y2="37163"/>
                      </a14:backgroundRemoval>
                    </a14:imgEffect>
                    <a14:imgEffect>
                      <a14:brightnessContrast bright="20000"/>
                    </a14:imgEffect>
                  </a14:imgLayer>
                </a14:imgProps>
              </a:ext>
              <a:ext uri="{28A0092B-C50C-407E-A947-70E740481C1C}">
                <a14:useLocalDpi xmlns:a14="http://schemas.microsoft.com/office/drawing/2010/main" val="0"/>
              </a:ext>
            </a:extLst>
          </a:blip>
          <a:srcRect l="939" t="1582" b="31618"/>
          <a:stretch/>
        </p:blipFill>
        <p:spPr>
          <a:xfrm>
            <a:off x="201576" y="1531838"/>
            <a:ext cx="4999090" cy="4494737"/>
          </a:xfrm>
          <a:prstGeom prst="rect">
            <a:avLst/>
          </a:prstGeom>
        </p:spPr>
      </p:pic>
    </p:spTree>
    <p:extLst>
      <p:ext uri="{BB962C8B-B14F-4D97-AF65-F5344CB8AC3E}">
        <p14:creationId xmlns:p14="http://schemas.microsoft.com/office/powerpoint/2010/main" val="564389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10" name="Oval 9"/>
          <p:cNvSpPr/>
          <p:nvPr/>
        </p:nvSpPr>
        <p:spPr>
          <a:xfrm>
            <a:off x="7565695" y="1375148"/>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287148" y="6342617"/>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33373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55864" y="1737340"/>
            <a:ext cx="605693" cy="4802356"/>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10" name="Oval 9"/>
          <p:cNvSpPr/>
          <p:nvPr/>
        </p:nvSpPr>
        <p:spPr>
          <a:xfrm>
            <a:off x="7565695" y="1375148"/>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p:cNvSpPr/>
          <p:nvPr/>
        </p:nvSpPr>
        <p:spPr>
          <a:xfrm>
            <a:off x="287148" y="6342617"/>
            <a:ext cx="446867" cy="446867"/>
          </a:xfrm>
          <a:prstGeom prst="ellipse">
            <a:avLst/>
          </a:prstGeom>
          <a:noFill/>
          <a:ln w="76200" cmpd="sng">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83985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55864" y="1737340"/>
            <a:ext cx="605693" cy="4802356"/>
          </a:xfrm>
          <a:prstGeom prst="round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8" name="Rounded Rectangle 7"/>
          <p:cNvSpPr/>
          <p:nvPr/>
        </p:nvSpPr>
        <p:spPr>
          <a:xfrm>
            <a:off x="1113692" y="2071077"/>
            <a:ext cx="605693" cy="240323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86239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10" name="Text Box 2"/>
          <p:cNvSpPr txBox="1">
            <a:spLocks noChangeArrowheads="1"/>
          </p:cNvSpPr>
          <p:nvPr/>
        </p:nvSpPr>
        <p:spPr bwMode="auto">
          <a:xfrm>
            <a:off x="3986480" y="3307167"/>
            <a:ext cx="4769280"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smtClean="0">
                <a:latin typeface="DejaVu Serif" charset="0"/>
              </a:rPr>
              <a:t>The </a:t>
            </a:r>
            <a:r>
              <a:rPr lang="en-US" sz="2200" smtClean="0">
                <a:latin typeface="DejaVu Serif" charset="0"/>
              </a:rPr>
              <a:t>run method is </a:t>
            </a:r>
            <a:r>
              <a:rPr lang="en-US" sz="2200" dirty="0" smtClean="0">
                <a:latin typeface="DejaVu Serif" charset="0"/>
              </a:rPr>
              <a:t>“public” so that Eclipse can </a:t>
            </a:r>
            <a:r>
              <a:rPr lang="en-US" sz="2200" smtClean="0">
                <a:latin typeface="DejaVu Serif" charset="0"/>
              </a:rPr>
              <a:t>call it.</a:t>
            </a:r>
            <a:endParaRPr lang="en-US" sz="2200" dirty="0">
              <a:latin typeface="DejaVu Serif" charset="0"/>
            </a:endParaRPr>
          </a:p>
        </p:txBody>
      </p:sp>
      <p:sp>
        <p:nvSpPr>
          <p:cNvPr id="3" name="Freeform 2"/>
          <p:cNvSpPr/>
          <p:nvPr/>
        </p:nvSpPr>
        <p:spPr>
          <a:xfrm>
            <a:off x="1736203" y="2037144"/>
            <a:ext cx="2442258" cy="1273215"/>
          </a:xfrm>
          <a:custGeom>
            <a:avLst/>
            <a:gdLst>
              <a:gd name="connsiteX0" fmla="*/ 2442258 w 2442258"/>
              <a:gd name="connsiteY0" fmla="*/ 1273215 h 1273215"/>
              <a:gd name="connsiteX1" fmla="*/ 2095017 w 2442258"/>
              <a:gd name="connsiteY1" fmla="*/ 995423 h 1273215"/>
              <a:gd name="connsiteX2" fmla="*/ 1689903 w 2442258"/>
              <a:gd name="connsiteY2" fmla="*/ 810228 h 1273215"/>
              <a:gd name="connsiteX3" fmla="*/ 1574156 w 2442258"/>
              <a:gd name="connsiteY3" fmla="*/ 775504 h 1273215"/>
              <a:gd name="connsiteX4" fmla="*/ 1296364 w 2442258"/>
              <a:gd name="connsiteY4" fmla="*/ 717631 h 1273215"/>
              <a:gd name="connsiteX5" fmla="*/ 856526 w 2442258"/>
              <a:gd name="connsiteY5" fmla="*/ 706056 h 1273215"/>
              <a:gd name="connsiteX6" fmla="*/ 671331 w 2442258"/>
              <a:gd name="connsiteY6" fmla="*/ 671332 h 1273215"/>
              <a:gd name="connsiteX7" fmla="*/ 578734 w 2442258"/>
              <a:gd name="connsiteY7" fmla="*/ 648183 h 1273215"/>
              <a:gd name="connsiteX8" fmla="*/ 544010 w 2442258"/>
              <a:gd name="connsiteY8" fmla="*/ 636608 h 1273215"/>
              <a:gd name="connsiteX9" fmla="*/ 416688 w 2442258"/>
              <a:gd name="connsiteY9" fmla="*/ 567160 h 1273215"/>
              <a:gd name="connsiteX10" fmla="*/ 370389 w 2442258"/>
              <a:gd name="connsiteY10" fmla="*/ 520861 h 1273215"/>
              <a:gd name="connsiteX11" fmla="*/ 324091 w 2442258"/>
              <a:gd name="connsiteY11" fmla="*/ 474562 h 1273215"/>
              <a:gd name="connsiteX12" fmla="*/ 277792 w 2442258"/>
              <a:gd name="connsiteY12" fmla="*/ 439838 h 1273215"/>
              <a:gd name="connsiteX13" fmla="*/ 219919 w 2442258"/>
              <a:gd name="connsiteY13" fmla="*/ 347241 h 1273215"/>
              <a:gd name="connsiteX14" fmla="*/ 208344 w 2442258"/>
              <a:gd name="connsiteY14" fmla="*/ 300942 h 1273215"/>
              <a:gd name="connsiteX15" fmla="*/ 162045 w 2442258"/>
              <a:gd name="connsiteY15" fmla="*/ 185195 h 1273215"/>
              <a:gd name="connsiteX16" fmla="*/ 127321 w 2442258"/>
              <a:gd name="connsiteY16" fmla="*/ 0 h 1273215"/>
              <a:gd name="connsiteX17" fmla="*/ 92597 w 2442258"/>
              <a:gd name="connsiteY17" fmla="*/ 69448 h 1273215"/>
              <a:gd name="connsiteX18" fmla="*/ 69448 w 2442258"/>
              <a:gd name="connsiteY18" fmla="*/ 115747 h 1273215"/>
              <a:gd name="connsiteX19" fmla="*/ 0 w 2442258"/>
              <a:gd name="connsiteY19" fmla="*/ 208345 h 1273215"/>
              <a:gd name="connsiteX20" fmla="*/ 57873 w 2442258"/>
              <a:gd name="connsiteY20" fmla="*/ 104172 h 1273215"/>
              <a:gd name="connsiteX21" fmla="*/ 92597 w 2442258"/>
              <a:gd name="connsiteY21" fmla="*/ 69448 h 1273215"/>
              <a:gd name="connsiteX22" fmla="*/ 138896 w 2442258"/>
              <a:gd name="connsiteY22" fmla="*/ 11575 h 1273215"/>
              <a:gd name="connsiteX23" fmla="*/ 173620 w 2442258"/>
              <a:gd name="connsiteY23" fmla="*/ 0 h 1273215"/>
              <a:gd name="connsiteX24" fmla="*/ 266217 w 2442258"/>
              <a:gd name="connsiteY24" fmla="*/ 138897 h 1273215"/>
              <a:gd name="connsiteX25" fmla="*/ 335665 w 2442258"/>
              <a:gd name="connsiteY25" fmla="*/ 185195 h 1273215"/>
              <a:gd name="connsiteX26" fmla="*/ 370389 w 2442258"/>
              <a:gd name="connsiteY26" fmla="*/ 208345 h 127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42258" h="1273215">
                <a:moveTo>
                  <a:pt x="2442258" y="1273215"/>
                </a:moveTo>
                <a:cubicBezTo>
                  <a:pt x="2342481" y="1123551"/>
                  <a:pt x="2356561" y="1126195"/>
                  <a:pt x="2095017" y="995423"/>
                </a:cubicBezTo>
                <a:cubicBezTo>
                  <a:pt x="1917106" y="906468"/>
                  <a:pt x="1872708" y="877934"/>
                  <a:pt x="1689903" y="810228"/>
                </a:cubicBezTo>
                <a:cubicBezTo>
                  <a:pt x="1652129" y="796238"/>
                  <a:pt x="1613366" y="784730"/>
                  <a:pt x="1574156" y="775504"/>
                </a:cubicBezTo>
                <a:cubicBezTo>
                  <a:pt x="1482085" y="753840"/>
                  <a:pt x="1390917" y="720119"/>
                  <a:pt x="1296364" y="717631"/>
                </a:cubicBezTo>
                <a:lnTo>
                  <a:pt x="856526" y="706056"/>
                </a:lnTo>
                <a:cubicBezTo>
                  <a:pt x="797931" y="696290"/>
                  <a:pt x="726826" y="685206"/>
                  <a:pt x="671331" y="671332"/>
                </a:cubicBezTo>
                <a:cubicBezTo>
                  <a:pt x="640465" y="663616"/>
                  <a:pt x="608917" y="658244"/>
                  <a:pt x="578734" y="648183"/>
                </a:cubicBezTo>
                <a:cubicBezTo>
                  <a:pt x="567159" y="644325"/>
                  <a:pt x="554721" y="642450"/>
                  <a:pt x="544010" y="636608"/>
                </a:cubicBezTo>
                <a:cubicBezTo>
                  <a:pt x="402467" y="559402"/>
                  <a:pt x="498881" y="594556"/>
                  <a:pt x="416688" y="567160"/>
                </a:cubicBezTo>
                <a:lnTo>
                  <a:pt x="370389" y="520861"/>
                </a:lnTo>
                <a:cubicBezTo>
                  <a:pt x="354956" y="505428"/>
                  <a:pt x="341551" y="487657"/>
                  <a:pt x="324091" y="474562"/>
                </a:cubicBezTo>
                <a:lnTo>
                  <a:pt x="277792" y="439838"/>
                </a:lnTo>
                <a:cubicBezTo>
                  <a:pt x="258501" y="408972"/>
                  <a:pt x="228747" y="382552"/>
                  <a:pt x="219919" y="347241"/>
                </a:cubicBezTo>
                <a:cubicBezTo>
                  <a:pt x="216061" y="331808"/>
                  <a:pt x="213930" y="315837"/>
                  <a:pt x="208344" y="300942"/>
                </a:cubicBezTo>
                <a:cubicBezTo>
                  <a:pt x="172421" y="205149"/>
                  <a:pt x="193281" y="310142"/>
                  <a:pt x="162045" y="185195"/>
                </a:cubicBezTo>
                <a:cubicBezTo>
                  <a:pt x="131352" y="62421"/>
                  <a:pt x="142842" y="124168"/>
                  <a:pt x="127321" y="0"/>
                </a:cubicBezTo>
                <a:cubicBezTo>
                  <a:pt x="85119" y="42203"/>
                  <a:pt x="118195" y="1186"/>
                  <a:pt x="92597" y="69448"/>
                </a:cubicBezTo>
                <a:cubicBezTo>
                  <a:pt x="86539" y="85604"/>
                  <a:pt x="78325" y="100951"/>
                  <a:pt x="69448" y="115747"/>
                </a:cubicBezTo>
                <a:cubicBezTo>
                  <a:pt x="30186" y="181184"/>
                  <a:pt x="37687" y="170656"/>
                  <a:pt x="0" y="208345"/>
                </a:cubicBezTo>
                <a:cubicBezTo>
                  <a:pt x="14554" y="164679"/>
                  <a:pt x="18072" y="143973"/>
                  <a:pt x="57873" y="104172"/>
                </a:cubicBezTo>
                <a:cubicBezTo>
                  <a:pt x="69448" y="92597"/>
                  <a:pt x="82118" y="82023"/>
                  <a:pt x="92597" y="69448"/>
                </a:cubicBezTo>
                <a:cubicBezTo>
                  <a:pt x="108371" y="50519"/>
                  <a:pt x="116443" y="25046"/>
                  <a:pt x="138896" y="11575"/>
                </a:cubicBezTo>
                <a:cubicBezTo>
                  <a:pt x="149358" y="5298"/>
                  <a:pt x="162045" y="3858"/>
                  <a:pt x="173620" y="0"/>
                </a:cubicBezTo>
                <a:cubicBezTo>
                  <a:pt x="196564" y="38241"/>
                  <a:pt x="237838" y="110518"/>
                  <a:pt x="266217" y="138897"/>
                </a:cubicBezTo>
                <a:cubicBezTo>
                  <a:pt x="285890" y="158570"/>
                  <a:pt x="315992" y="165522"/>
                  <a:pt x="335665" y="185195"/>
                </a:cubicBezTo>
                <a:cubicBezTo>
                  <a:pt x="361543" y="211073"/>
                  <a:pt x="347902" y="208345"/>
                  <a:pt x="370389" y="208345"/>
                </a:cubicBezTo>
              </a:path>
            </a:pathLst>
          </a:custGeom>
          <a:noFill/>
          <a:ln w="38100">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1881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p:cNvSpPr txBox="1">
            <a:spLocks noChangeArrowheads="1"/>
          </p:cNvSpPr>
          <p:nvPr/>
        </p:nvSpPr>
        <p:spPr bwMode="auto">
          <a:xfrm>
            <a:off x="456481" y="819266"/>
            <a:ext cx="8228160" cy="5857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46632"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nSpc>
                <a:spcPct val="83000"/>
              </a:lnSpc>
            </a:pPr>
            <a:r>
              <a:rPr lang="en-US" sz="2200" b="1" dirty="0">
                <a:solidFill>
                  <a:srgbClr val="800080"/>
                </a:solidFill>
                <a:latin typeface="Courier"/>
                <a:cs typeface="Courier"/>
              </a:rPr>
              <a:t>import</a:t>
            </a:r>
            <a:r>
              <a:rPr lang="en-US" sz="2200" dirty="0">
                <a:latin typeface="Courier"/>
                <a:cs typeface="Courier"/>
              </a:rPr>
              <a:t> </a:t>
            </a:r>
            <a:r>
              <a:rPr lang="en-US" sz="2200" dirty="0" err="1">
                <a:latin typeface="Courier"/>
                <a:cs typeface="Courier"/>
              </a:rPr>
              <a:t>stanford.karel</a:t>
            </a:r>
            <a:r>
              <a:rPr lang="en-US" sz="2200" dirty="0">
                <a:latin typeface="Courier"/>
                <a:cs typeface="Courier"/>
              </a:rPr>
              <a:t>.*;</a:t>
            </a:r>
          </a:p>
          <a:p>
            <a:pPr>
              <a:lnSpc>
                <a:spcPct val="83000"/>
              </a:lnSpc>
            </a:pPr>
            <a:endParaRPr lang="en-US" sz="2900" dirty="0">
              <a:latin typeface="Courier"/>
              <a:cs typeface="Courier"/>
            </a:endParaRPr>
          </a:p>
          <a:p>
            <a:pPr>
              <a:lnSpc>
                <a:spcPct val="83000"/>
              </a:lnSpc>
            </a:pPr>
            <a:r>
              <a:rPr lang="en-US" sz="2200" b="1" dirty="0">
                <a:solidFill>
                  <a:srgbClr val="800080"/>
                </a:solidFill>
                <a:latin typeface="Courier"/>
                <a:cs typeface="Courier"/>
              </a:rPr>
              <a:t>public class</a:t>
            </a:r>
            <a:r>
              <a:rPr lang="en-US" sz="2200" dirty="0">
                <a:latin typeface="Courier"/>
                <a:cs typeface="Courier"/>
              </a:rPr>
              <a:t> </a:t>
            </a:r>
            <a:r>
              <a:rPr lang="en-US" sz="2200" dirty="0" err="1">
                <a:latin typeface="Courier"/>
                <a:cs typeface="Courier"/>
              </a:rPr>
              <a:t>OurKarelProgram</a:t>
            </a:r>
            <a:r>
              <a:rPr lang="en-US" sz="2200" dirty="0">
                <a:latin typeface="Courier"/>
                <a:cs typeface="Courier"/>
              </a:rPr>
              <a:t> </a:t>
            </a:r>
            <a:r>
              <a:rPr lang="en-US" sz="2200" b="1" dirty="0">
                <a:solidFill>
                  <a:srgbClr val="800080"/>
                </a:solidFill>
                <a:latin typeface="Courier"/>
                <a:cs typeface="Courier"/>
              </a:rPr>
              <a:t>extends</a:t>
            </a:r>
            <a:r>
              <a:rPr lang="en-US" sz="2200" dirty="0">
                <a:latin typeface="Courier"/>
                <a:cs typeface="Courier"/>
              </a:rPr>
              <a:t> </a:t>
            </a:r>
            <a:r>
              <a:rPr lang="en-US" sz="2200" dirty="0" err="1">
                <a:latin typeface="Courier"/>
                <a:cs typeface="Courier"/>
              </a:rPr>
              <a:t>Karel</a:t>
            </a:r>
            <a:r>
              <a:rPr lang="en-US" sz="2200" dirty="0">
                <a:latin typeface="Courier"/>
                <a:cs typeface="Courier"/>
              </a:rPr>
              <a:t> {</a:t>
            </a:r>
          </a:p>
          <a:p>
            <a:pPr>
              <a:lnSpc>
                <a:spcPct val="83000"/>
              </a:lnSpc>
            </a:pPr>
            <a:r>
              <a:rPr lang="en-US" sz="2200" dirty="0" smtClean="0">
                <a:latin typeface="Courier"/>
                <a:cs typeface="Courier"/>
              </a:rPr>
              <a:t>    </a:t>
            </a:r>
            <a:r>
              <a:rPr lang="en-US" sz="2200" b="1" dirty="0" smtClean="0">
                <a:solidFill>
                  <a:srgbClr val="800080"/>
                </a:solidFill>
                <a:latin typeface="Courier"/>
                <a:cs typeface="Courier"/>
              </a:rPr>
              <a:t>public </a:t>
            </a:r>
            <a:r>
              <a:rPr lang="en-US" sz="2200" b="1" dirty="0">
                <a:solidFill>
                  <a:srgbClr val="800080"/>
                </a:solidFill>
                <a:latin typeface="Courier"/>
                <a:cs typeface="Courier"/>
              </a:rPr>
              <a:t>void</a:t>
            </a:r>
            <a:r>
              <a:rPr lang="en-US" sz="2200" dirty="0">
                <a:latin typeface="Courier"/>
                <a:cs typeface="Courier"/>
              </a:rPr>
              <a:t> run() {</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pickBeeper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turnLeft</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turnRight</a:t>
            </a:r>
            <a:r>
              <a:rPr lang="en-US" sz="2200" dirty="0" smtClean="0">
                <a:latin typeface="Courier"/>
                <a:cs typeface="Courier"/>
              </a:rPr>
              <a:t>();</a:t>
            </a:r>
            <a:endParaRPr lang="en-US" sz="2200" dirty="0">
              <a:latin typeface="Courier"/>
              <a:cs typeface="Courier"/>
            </a:endParaRP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pPr>
              <a:lnSpc>
                <a:spcPct val="83000"/>
              </a:lnSpc>
            </a:pPr>
            <a:r>
              <a:rPr lang="en-US" sz="2200" dirty="0" smtClean="0">
                <a:latin typeface="Courier"/>
                <a:cs typeface="Courier"/>
              </a:rPr>
              <a:t>        move</a:t>
            </a:r>
            <a:r>
              <a:rPr lang="en-US" sz="2200" dirty="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a:t>
            </a:r>
          </a:p>
          <a:p>
            <a:pPr>
              <a:lnSpc>
                <a:spcPct val="83000"/>
              </a:lnSpc>
            </a:pPr>
            <a:endParaRPr lang="en-US" sz="2200" dirty="0">
              <a:latin typeface="Courier"/>
              <a:cs typeface="Courier"/>
            </a:endParaRPr>
          </a:p>
          <a:p>
            <a:pPr>
              <a:lnSpc>
                <a:spcPct val="83000"/>
              </a:lnSpc>
            </a:pPr>
            <a:r>
              <a:rPr lang="en-US" sz="2200" dirty="0" smtClean="0">
                <a:latin typeface="Courier"/>
                <a:cs typeface="Courier"/>
              </a:rPr>
              <a:t>    </a:t>
            </a:r>
            <a:r>
              <a:rPr lang="en-US" sz="2200" b="1" dirty="0" smtClean="0">
                <a:solidFill>
                  <a:srgbClr val="6C006C"/>
                </a:solidFill>
                <a:latin typeface="Courier"/>
                <a:cs typeface="Courier"/>
              </a:rPr>
              <a:t>private</a:t>
            </a:r>
            <a:r>
              <a:rPr lang="en-US" sz="2200" dirty="0" smtClean="0">
                <a:solidFill>
                  <a:srgbClr val="6C006C"/>
                </a:solidFill>
                <a:latin typeface="Courier"/>
                <a:cs typeface="Courier"/>
              </a:rPr>
              <a:t> </a:t>
            </a:r>
            <a:r>
              <a:rPr lang="en-US" sz="2200" b="1" dirty="0" smtClean="0">
                <a:solidFill>
                  <a:srgbClr val="6C006C"/>
                </a:solidFill>
                <a:latin typeface="Courier"/>
                <a:cs typeface="Courier"/>
              </a:rPr>
              <a:t>void</a:t>
            </a:r>
            <a:r>
              <a:rPr lang="en-US" sz="2200" dirty="0" smtClean="0">
                <a:solidFill>
                  <a:srgbClr val="6C006C"/>
                </a:solidFill>
                <a:latin typeface="Courier"/>
                <a:cs typeface="Courier"/>
              </a:rPr>
              <a:t> </a:t>
            </a:r>
            <a:r>
              <a:rPr lang="en-US" sz="2200" dirty="0" err="1" smtClean="0">
                <a:latin typeface="Courier"/>
                <a:cs typeface="Courier"/>
              </a:rPr>
              <a:t>turnRight</a:t>
            </a:r>
            <a:r>
              <a:rPr lang="en-US" sz="2200" dirty="0" smtClean="0">
                <a:latin typeface="Courier"/>
                <a:cs typeface="Courier"/>
              </a:rPr>
              <a:t>() {</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a:t>
            </a:r>
            <a:r>
              <a:rPr lang="en-US" sz="2200" dirty="0" err="1" smtClean="0">
                <a:latin typeface="Courier"/>
                <a:cs typeface="Courier"/>
              </a:rPr>
              <a:t>turnLeft</a:t>
            </a:r>
            <a:r>
              <a:rPr lang="en-US" sz="2200" dirty="0" smtClean="0">
                <a:latin typeface="Courier"/>
                <a:cs typeface="Courier"/>
              </a:rPr>
              <a:t>();</a:t>
            </a:r>
          </a:p>
          <a:p>
            <a:pPr>
              <a:lnSpc>
                <a:spcPct val="83000"/>
              </a:lnSpc>
            </a:pPr>
            <a:r>
              <a:rPr lang="en-US" sz="2200" dirty="0">
                <a:latin typeface="Courier"/>
                <a:cs typeface="Courier"/>
              </a:rPr>
              <a:t> </a:t>
            </a:r>
            <a:r>
              <a:rPr lang="en-US" sz="2200" dirty="0" smtClean="0">
                <a:latin typeface="Courier"/>
                <a:cs typeface="Courier"/>
              </a:rPr>
              <a:t>   }    </a:t>
            </a:r>
            <a:endParaRPr lang="en-US" sz="2200" dirty="0">
              <a:latin typeface="Courier"/>
              <a:cs typeface="Courier"/>
            </a:endParaRPr>
          </a:p>
          <a:p>
            <a:pPr>
              <a:lnSpc>
                <a:spcPct val="83000"/>
              </a:lnSpc>
            </a:pPr>
            <a:r>
              <a:rPr lang="en-US" sz="2200" dirty="0">
                <a:latin typeface="Courier"/>
                <a:cs typeface="Courier"/>
              </a:rPr>
              <a:t>}</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Anatomy of a Program</a:t>
            </a:r>
            <a:endParaRPr lang="en-US" sz="4000" b="1" dirty="0">
              <a:solidFill>
                <a:schemeClr val="tx1"/>
              </a:solidFill>
              <a:latin typeface="Century Gothic"/>
              <a:cs typeface="Century Gothic"/>
            </a:endParaRPr>
          </a:p>
        </p:txBody>
      </p:sp>
      <p:sp>
        <p:nvSpPr>
          <p:cNvPr id="10" name="Text Box 2"/>
          <p:cNvSpPr txBox="1">
            <a:spLocks noChangeArrowheads="1"/>
          </p:cNvSpPr>
          <p:nvPr/>
        </p:nvSpPr>
        <p:spPr bwMode="auto">
          <a:xfrm>
            <a:off x="3986480" y="3307167"/>
            <a:ext cx="4769280" cy="1090194"/>
          </a:xfrm>
          <a:prstGeom prst="rect">
            <a:avLst/>
          </a:prstGeom>
          <a:solidFill>
            <a:srgbClr val="FFFFFF"/>
          </a:solidFill>
          <a:ln w="36720" cap="flat">
            <a:solidFill>
              <a:srgbClr val="000000"/>
            </a:solidFill>
            <a:round/>
            <a:headEnd/>
            <a:tailEnd/>
          </a:ln>
          <a:effectLst>
            <a:outerShdw blurRad="63500" dist="152735" dir="2700000" algn="ctr" rotWithShape="0">
              <a:srgbClr val="808080"/>
            </a:outerShdw>
          </a:effectLst>
        </p:spPr>
        <p:txBody>
          <a:bodyPr lIns="97967" tIns="62633" rIns="97967" bIns="57147"/>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roid Sans Fallback" charset="0"/>
              </a:defRPr>
            </a:lvl9pPr>
          </a:lstStyle>
          <a:p>
            <a:pPr algn="ctr">
              <a:lnSpc>
                <a:spcPct val="98000"/>
              </a:lnSpc>
            </a:pPr>
            <a:r>
              <a:rPr lang="en-US" sz="2200" dirty="0" smtClean="0">
                <a:latin typeface="DejaVu Serif" charset="0"/>
              </a:rPr>
              <a:t>The </a:t>
            </a:r>
            <a:r>
              <a:rPr lang="en-US" sz="2200" dirty="0" err="1" smtClean="0">
                <a:latin typeface="DejaVu Serif" charset="0"/>
              </a:rPr>
              <a:t>turnRight</a:t>
            </a:r>
            <a:r>
              <a:rPr lang="en-US" sz="2200" dirty="0" smtClean="0">
                <a:latin typeface="DejaVu Serif" charset="0"/>
              </a:rPr>
              <a:t> method is “private” to indicate it is only visible to our current program.</a:t>
            </a:r>
            <a:endParaRPr lang="en-US" sz="2200" dirty="0">
              <a:latin typeface="DejaVu Serif" charset="0"/>
            </a:endParaRPr>
          </a:p>
        </p:txBody>
      </p:sp>
      <p:sp>
        <p:nvSpPr>
          <p:cNvPr id="2" name="Freeform 1"/>
          <p:cNvSpPr/>
          <p:nvPr/>
        </p:nvSpPr>
        <p:spPr>
          <a:xfrm>
            <a:off x="1886673" y="4074289"/>
            <a:ext cx="2013995" cy="916526"/>
          </a:xfrm>
          <a:custGeom>
            <a:avLst/>
            <a:gdLst>
              <a:gd name="connsiteX0" fmla="*/ 2013995 w 2013995"/>
              <a:gd name="connsiteY0" fmla="*/ 0 h 916526"/>
              <a:gd name="connsiteX1" fmla="*/ 1990846 w 2013995"/>
              <a:gd name="connsiteY1" fmla="*/ 69448 h 916526"/>
              <a:gd name="connsiteX2" fmla="*/ 1886674 w 2013995"/>
              <a:gd name="connsiteY2" fmla="*/ 127321 h 916526"/>
              <a:gd name="connsiteX3" fmla="*/ 1828800 w 2013995"/>
              <a:gd name="connsiteY3" fmla="*/ 162045 h 916526"/>
              <a:gd name="connsiteX4" fmla="*/ 1701479 w 2013995"/>
              <a:gd name="connsiteY4" fmla="*/ 185195 h 916526"/>
              <a:gd name="connsiteX5" fmla="*/ 1608881 w 2013995"/>
              <a:gd name="connsiteY5" fmla="*/ 196769 h 916526"/>
              <a:gd name="connsiteX6" fmla="*/ 1551008 w 2013995"/>
              <a:gd name="connsiteY6" fmla="*/ 208344 h 916526"/>
              <a:gd name="connsiteX7" fmla="*/ 1446836 w 2013995"/>
              <a:gd name="connsiteY7" fmla="*/ 219919 h 916526"/>
              <a:gd name="connsiteX8" fmla="*/ 995423 w 2013995"/>
              <a:gd name="connsiteY8" fmla="*/ 196769 h 916526"/>
              <a:gd name="connsiteX9" fmla="*/ 833378 w 2013995"/>
              <a:gd name="connsiteY9" fmla="*/ 162045 h 916526"/>
              <a:gd name="connsiteX10" fmla="*/ 798654 w 2013995"/>
              <a:gd name="connsiteY10" fmla="*/ 150470 h 916526"/>
              <a:gd name="connsiteX11" fmla="*/ 706056 w 2013995"/>
              <a:gd name="connsiteY11" fmla="*/ 138896 h 916526"/>
              <a:gd name="connsiteX12" fmla="*/ 532436 w 2013995"/>
              <a:gd name="connsiteY12" fmla="*/ 150470 h 916526"/>
              <a:gd name="connsiteX13" fmla="*/ 497712 w 2013995"/>
              <a:gd name="connsiteY13" fmla="*/ 196769 h 916526"/>
              <a:gd name="connsiteX14" fmla="*/ 451413 w 2013995"/>
              <a:gd name="connsiteY14" fmla="*/ 243068 h 916526"/>
              <a:gd name="connsiteX15" fmla="*/ 405114 w 2013995"/>
              <a:gd name="connsiteY15" fmla="*/ 277792 h 916526"/>
              <a:gd name="connsiteX16" fmla="*/ 347241 w 2013995"/>
              <a:gd name="connsiteY16" fmla="*/ 358815 h 916526"/>
              <a:gd name="connsiteX17" fmla="*/ 324092 w 2013995"/>
              <a:gd name="connsiteY17" fmla="*/ 416688 h 916526"/>
              <a:gd name="connsiteX18" fmla="*/ 300942 w 2013995"/>
              <a:gd name="connsiteY18" fmla="*/ 462987 h 916526"/>
              <a:gd name="connsiteX19" fmla="*/ 266218 w 2013995"/>
              <a:gd name="connsiteY19" fmla="*/ 601883 h 916526"/>
              <a:gd name="connsiteX20" fmla="*/ 254643 w 2013995"/>
              <a:gd name="connsiteY20" fmla="*/ 659757 h 916526"/>
              <a:gd name="connsiteX21" fmla="*/ 231494 w 2013995"/>
              <a:gd name="connsiteY21" fmla="*/ 752354 h 916526"/>
              <a:gd name="connsiteX22" fmla="*/ 219919 w 2013995"/>
              <a:gd name="connsiteY22" fmla="*/ 810227 h 916526"/>
              <a:gd name="connsiteX23" fmla="*/ 196770 w 2013995"/>
              <a:gd name="connsiteY23" fmla="*/ 879676 h 916526"/>
              <a:gd name="connsiteX24" fmla="*/ 185195 w 2013995"/>
              <a:gd name="connsiteY24" fmla="*/ 914400 h 916526"/>
              <a:gd name="connsiteX25" fmla="*/ 208345 w 2013995"/>
              <a:gd name="connsiteY25" fmla="*/ 868101 h 916526"/>
              <a:gd name="connsiteX26" fmla="*/ 324092 w 2013995"/>
              <a:gd name="connsiteY26" fmla="*/ 787078 h 916526"/>
              <a:gd name="connsiteX27" fmla="*/ 393540 w 2013995"/>
              <a:gd name="connsiteY27" fmla="*/ 729205 h 916526"/>
              <a:gd name="connsiteX28" fmla="*/ 428264 w 2013995"/>
              <a:gd name="connsiteY28" fmla="*/ 717630 h 916526"/>
              <a:gd name="connsiteX29" fmla="*/ 358816 w 2013995"/>
              <a:gd name="connsiteY29" fmla="*/ 787078 h 916526"/>
              <a:gd name="connsiteX30" fmla="*/ 312517 w 2013995"/>
              <a:gd name="connsiteY30" fmla="*/ 821802 h 916526"/>
              <a:gd name="connsiteX31" fmla="*/ 277793 w 2013995"/>
              <a:gd name="connsiteY31" fmla="*/ 868101 h 916526"/>
              <a:gd name="connsiteX32" fmla="*/ 196770 w 2013995"/>
              <a:gd name="connsiteY32" fmla="*/ 914400 h 916526"/>
              <a:gd name="connsiteX33" fmla="*/ 138897 w 2013995"/>
              <a:gd name="connsiteY33" fmla="*/ 891250 h 916526"/>
              <a:gd name="connsiteX34" fmla="*/ 127322 w 2013995"/>
              <a:gd name="connsiteY34" fmla="*/ 844952 h 916526"/>
              <a:gd name="connsiteX35" fmla="*/ 81023 w 2013995"/>
              <a:gd name="connsiteY35" fmla="*/ 775503 h 916526"/>
              <a:gd name="connsiteX36" fmla="*/ 23150 w 2013995"/>
              <a:gd name="connsiteY36" fmla="*/ 706055 h 916526"/>
              <a:gd name="connsiteX37" fmla="*/ 0 w 2013995"/>
              <a:gd name="connsiteY37" fmla="*/ 694481 h 91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13995" h="916526">
                <a:moveTo>
                  <a:pt x="2013995" y="0"/>
                </a:moveTo>
                <a:cubicBezTo>
                  <a:pt x="2006279" y="23149"/>
                  <a:pt x="2006090" y="50394"/>
                  <a:pt x="1990846" y="69448"/>
                </a:cubicBezTo>
                <a:cubicBezTo>
                  <a:pt x="1942189" y="130269"/>
                  <a:pt x="1934223" y="103547"/>
                  <a:pt x="1886674" y="127321"/>
                </a:cubicBezTo>
                <a:cubicBezTo>
                  <a:pt x="1866552" y="137382"/>
                  <a:pt x="1849358" y="152908"/>
                  <a:pt x="1828800" y="162045"/>
                </a:cubicBezTo>
                <a:cubicBezTo>
                  <a:pt x="1803239" y="173406"/>
                  <a:pt x="1717294" y="183086"/>
                  <a:pt x="1701479" y="185195"/>
                </a:cubicBezTo>
                <a:cubicBezTo>
                  <a:pt x="1670646" y="189306"/>
                  <a:pt x="1639625" y="192039"/>
                  <a:pt x="1608881" y="196769"/>
                </a:cubicBezTo>
                <a:cubicBezTo>
                  <a:pt x="1589437" y="199760"/>
                  <a:pt x="1570483" y="205562"/>
                  <a:pt x="1551008" y="208344"/>
                </a:cubicBezTo>
                <a:cubicBezTo>
                  <a:pt x="1516421" y="213285"/>
                  <a:pt x="1481560" y="216061"/>
                  <a:pt x="1446836" y="219919"/>
                </a:cubicBezTo>
                <a:cubicBezTo>
                  <a:pt x="1296365" y="212202"/>
                  <a:pt x="1145592" y="209028"/>
                  <a:pt x="995423" y="196769"/>
                </a:cubicBezTo>
                <a:cubicBezTo>
                  <a:pt x="976812" y="195250"/>
                  <a:pt x="872269" y="173157"/>
                  <a:pt x="833378" y="162045"/>
                </a:cubicBezTo>
                <a:cubicBezTo>
                  <a:pt x="821647" y="158693"/>
                  <a:pt x="810658" y="152653"/>
                  <a:pt x="798654" y="150470"/>
                </a:cubicBezTo>
                <a:cubicBezTo>
                  <a:pt x="768050" y="144906"/>
                  <a:pt x="736922" y="142754"/>
                  <a:pt x="706056" y="138896"/>
                </a:cubicBezTo>
                <a:cubicBezTo>
                  <a:pt x="648183" y="142754"/>
                  <a:pt x="588322" y="134946"/>
                  <a:pt x="532436" y="150470"/>
                </a:cubicBezTo>
                <a:cubicBezTo>
                  <a:pt x="513849" y="155633"/>
                  <a:pt x="510415" y="182251"/>
                  <a:pt x="497712" y="196769"/>
                </a:cubicBezTo>
                <a:cubicBezTo>
                  <a:pt x="483340" y="213194"/>
                  <a:pt x="467838" y="228696"/>
                  <a:pt x="451413" y="243068"/>
                </a:cubicBezTo>
                <a:cubicBezTo>
                  <a:pt x="436895" y="255771"/>
                  <a:pt x="418755" y="264151"/>
                  <a:pt x="405114" y="277792"/>
                </a:cubicBezTo>
                <a:cubicBezTo>
                  <a:pt x="399871" y="283035"/>
                  <a:pt x="353813" y="345670"/>
                  <a:pt x="347241" y="358815"/>
                </a:cubicBezTo>
                <a:cubicBezTo>
                  <a:pt x="337949" y="377399"/>
                  <a:pt x="332530" y="397702"/>
                  <a:pt x="324092" y="416688"/>
                </a:cubicBezTo>
                <a:cubicBezTo>
                  <a:pt x="317084" y="432456"/>
                  <a:pt x="307350" y="446966"/>
                  <a:pt x="300942" y="462987"/>
                </a:cubicBezTo>
                <a:cubicBezTo>
                  <a:pt x="272767" y="533425"/>
                  <a:pt x="279501" y="528826"/>
                  <a:pt x="266218" y="601883"/>
                </a:cubicBezTo>
                <a:cubicBezTo>
                  <a:pt x="262699" y="621239"/>
                  <a:pt x="259067" y="640587"/>
                  <a:pt x="254643" y="659757"/>
                </a:cubicBezTo>
                <a:cubicBezTo>
                  <a:pt x="247489" y="690758"/>
                  <a:pt x="237734" y="721156"/>
                  <a:pt x="231494" y="752354"/>
                </a:cubicBezTo>
                <a:cubicBezTo>
                  <a:pt x="227636" y="771645"/>
                  <a:pt x="225095" y="791247"/>
                  <a:pt x="219919" y="810227"/>
                </a:cubicBezTo>
                <a:cubicBezTo>
                  <a:pt x="213498" y="833769"/>
                  <a:pt x="204486" y="856526"/>
                  <a:pt x="196770" y="879676"/>
                </a:cubicBezTo>
                <a:cubicBezTo>
                  <a:pt x="192912" y="891251"/>
                  <a:pt x="179739" y="925313"/>
                  <a:pt x="185195" y="914400"/>
                </a:cubicBezTo>
                <a:cubicBezTo>
                  <a:pt x="192912" y="898967"/>
                  <a:pt x="196882" y="880997"/>
                  <a:pt x="208345" y="868101"/>
                </a:cubicBezTo>
                <a:cubicBezTo>
                  <a:pt x="252455" y="818477"/>
                  <a:pt x="272939" y="812654"/>
                  <a:pt x="324092" y="787078"/>
                </a:cubicBezTo>
                <a:cubicBezTo>
                  <a:pt x="349691" y="761479"/>
                  <a:pt x="361310" y="745320"/>
                  <a:pt x="393540" y="729205"/>
                </a:cubicBezTo>
                <a:cubicBezTo>
                  <a:pt x="404453" y="723749"/>
                  <a:pt x="416689" y="721488"/>
                  <a:pt x="428264" y="717630"/>
                </a:cubicBezTo>
                <a:cubicBezTo>
                  <a:pt x="276951" y="831114"/>
                  <a:pt x="460367" y="685527"/>
                  <a:pt x="358816" y="787078"/>
                </a:cubicBezTo>
                <a:cubicBezTo>
                  <a:pt x="345175" y="800719"/>
                  <a:pt x="326158" y="808161"/>
                  <a:pt x="312517" y="821802"/>
                </a:cubicBezTo>
                <a:cubicBezTo>
                  <a:pt x="298876" y="835443"/>
                  <a:pt x="291434" y="854460"/>
                  <a:pt x="277793" y="868101"/>
                </a:cubicBezTo>
                <a:cubicBezTo>
                  <a:pt x="261434" y="884460"/>
                  <a:pt x="214924" y="905323"/>
                  <a:pt x="196770" y="914400"/>
                </a:cubicBezTo>
                <a:cubicBezTo>
                  <a:pt x="177479" y="906683"/>
                  <a:pt x="153589" y="905942"/>
                  <a:pt x="138897" y="891250"/>
                </a:cubicBezTo>
                <a:cubicBezTo>
                  <a:pt x="127649" y="880002"/>
                  <a:pt x="134436" y="859180"/>
                  <a:pt x="127322" y="844952"/>
                </a:cubicBezTo>
                <a:cubicBezTo>
                  <a:pt x="114879" y="820067"/>
                  <a:pt x="97717" y="797761"/>
                  <a:pt x="81023" y="775503"/>
                </a:cubicBezTo>
                <a:cubicBezTo>
                  <a:pt x="67629" y="757645"/>
                  <a:pt x="44169" y="721819"/>
                  <a:pt x="23150" y="706055"/>
                </a:cubicBezTo>
                <a:cubicBezTo>
                  <a:pt x="16248" y="700879"/>
                  <a:pt x="7717" y="698339"/>
                  <a:pt x="0" y="694481"/>
                </a:cubicBezTo>
              </a:path>
            </a:pathLst>
          </a:custGeom>
          <a:noFill/>
          <a:ln w="38100">
            <a:solidFill>
              <a:srgbClr val="033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9728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smtClean="0">
                <a:solidFill>
                  <a:schemeClr val="bg1"/>
                </a:solidFill>
              </a:rPr>
              <a:t>Why Study CS?</a:t>
            </a:r>
            <a:endParaRPr lang="en-US" sz="3600" dirty="0">
              <a:solidFill>
                <a:schemeClr val="bg1"/>
              </a:solidFill>
            </a:endParaRPr>
          </a:p>
        </p:txBody>
      </p:sp>
    </p:spTree>
    <p:extLst>
      <p:ext uri="{BB962C8B-B14F-4D97-AF65-F5344CB8AC3E}">
        <p14:creationId xmlns:p14="http://schemas.microsoft.com/office/powerpoint/2010/main" val="79915477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921" y="412750"/>
            <a:ext cx="9736027" cy="6445250"/>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Joy of Building</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2458870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Interdisciplinary</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stretch>
            <a:fillRect/>
          </a:stretch>
        </p:blipFill>
        <p:spPr>
          <a:xfrm>
            <a:off x="1941021" y="947651"/>
            <a:ext cx="5440680" cy="5440680"/>
          </a:xfrm>
          <a:prstGeom prst="rect">
            <a:avLst/>
          </a:prstGeom>
        </p:spPr>
      </p:pic>
    </p:spTree>
    <p:extLst>
      <p:ext uri="{BB962C8B-B14F-4D97-AF65-F5344CB8AC3E}">
        <p14:creationId xmlns:p14="http://schemas.microsoft.com/office/powerpoint/2010/main" val="178211238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pic>
        <p:nvPicPr>
          <p:cNvPr id="7172" name="Picture 4" descr="http://blogs.coventrytelegraph.net/passtheremote/Harry_Pot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36" y="-152401"/>
            <a:ext cx="9381836" cy="70363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Closest Thing To Magic</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6676818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8" name="Picture 8" descr="http://www.liangfok.com/blog/wp-content/uploads/2010/10/Stanley_Image13.jpg"/>
          <p:cNvPicPr>
            <a:picLocks noChangeAspect="1" noChangeArrowheads="1"/>
          </p:cNvPicPr>
          <p:nvPr/>
        </p:nvPicPr>
        <p:blipFill rotWithShape="1">
          <a:blip r:embed="rId2">
            <a:extLst>
              <a:ext uri="{28A0092B-C50C-407E-A947-70E740481C1C}">
                <a14:useLocalDpi xmlns:a14="http://schemas.microsoft.com/office/drawing/2010/main" val="0"/>
              </a:ext>
            </a:extLst>
          </a:blip>
          <a:srcRect l="-186" r="186"/>
          <a:stretch/>
        </p:blipFill>
        <p:spPr bwMode="auto">
          <a:xfrm>
            <a:off x="-228600" y="0"/>
            <a:ext cx="1029101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Now is the Time</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stretch>
            <a:fillRect/>
          </a:stretch>
        </p:blipFill>
        <p:spPr>
          <a:xfrm>
            <a:off x="574082" y="1532720"/>
            <a:ext cx="6818440" cy="4398994"/>
          </a:xfrm>
          <a:prstGeom prst="rect">
            <a:avLst/>
          </a:prstGeom>
        </p:spPr>
      </p:pic>
    </p:spTree>
    <p:extLst>
      <p:ext uri="{BB962C8B-B14F-4D97-AF65-F5344CB8AC3E}">
        <p14:creationId xmlns:p14="http://schemas.microsoft.com/office/powerpoint/2010/main" val="4067595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Course mechanics</a:t>
            </a:r>
          </a:p>
          <a:p>
            <a:pPr algn="ctr">
              <a:lnSpc>
                <a:spcPct val="98000"/>
              </a:lnSpc>
            </a:pPr>
            <a:r>
              <a:rPr lang="en-US" sz="3200" dirty="0" smtClean="0">
                <a:solidFill>
                  <a:schemeClr val="bg1"/>
                </a:solidFill>
                <a:latin typeface="Calibri" charset="0"/>
                <a:ea typeface="Calibri" charset="0"/>
                <a:cs typeface="Calibri" charset="0"/>
              </a:rPr>
              <a:t>(this is a light version. Please read the handout for details).</a:t>
            </a:r>
            <a:endParaRPr lang="en-US" sz="32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07902434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6-15 at 10.20.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821" y="957939"/>
            <a:ext cx="7195600" cy="5495852"/>
          </a:xfrm>
          <a:prstGeom prst="rect">
            <a:avLst/>
          </a:prstGeom>
        </p:spPr>
      </p:pic>
      <p:sp>
        <p:nvSpPr>
          <p:cNvPr id="5" name="TextBox 4"/>
          <p:cNvSpPr txBox="1"/>
          <p:nvPr/>
        </p:nvSpPr>
        <p:spPr>
          <a:xfrm>
            <a:off x="2842954" y="6488668"/>
            <a:ext cx="3374966" cy="369332"/>
          </a:xfrm>
          <a:prstGeom prst="rect">
            <a:avLst/>
          </a:prstGeom>
          <a:solidFill>
            <a:schemeClr val="bg1"/>
          </a:solidFill>
        </p:spPr>
        <p:txBody>
          <a:bodyPr wrap="square" rtlCol="0">
            <a:spAutoFit/>
          </a:bodyPr>
          <a:lstStyle/>
          <a:p>
            <a:pPr algn="ctr"/>
            <a:r>
              <a:rPr lang="en-US" dirty="0" err="1" smtClean="0"/>
              <a:t>Code.org</a:t>
            </a:r>
            <a:endParaRPr lang="en-US" dirty="0"/>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Oh and Its Useful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43428333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8" name="Picture 4" descr="http://www.mauricahanson.com/Welcome-Mat-CT-Ho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4703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Everyone is Welcome</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96771181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861774"/>
          </a:xfrm>
          <a:prstGeom prst="rect">
            <a:avLst/>
          </a:prstGeom>
          <a:noFill/>
        </p:spPr>
        <p:txBody>
          <a:bodyPr wrap="square" rtlCol="0">
            <a:spAutoFit/>
          </a:bodyPr>
          <a:lstStyle/>
          <a:p>
            <a:pPr algn="ctr"/>
            <a:r>
              <a:rPr lang="en-US" sz="5000" dirty="0" smtClean="0">
                <a:solidFill>
                  <a:schemeClr val="bg1"/>
                </a:solidFill>
              </a:rPr>
              <a:t>The End</a:t>
            </a:r>
            <a:endParaRPr lang="en-US" sz="5000" dirty="0">
              <a:solidFill>
                <a:schemeClr val="bg1"/>
              </a:solidFill>
            </a:endParaRPr>
          </a:p>
        </p:txBody>
      </p:sp>
    </p:spTree>
    <p:extLst>
      <p:ext uri="{BB962C8B-B14F-4D97-AF65-F5344CB8AC3E}">
        <p14:creationId xmlns:p14="http://schemas.microsoft.com/office/powerpoint/2010/main" val="136685955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76200"/>
            <a:ext cx="9525000" cy="6934200"/>
            <a:chOff x="-2886457" y="-76200"/>
            <a:chExt cx="14456663" cy="7086600"/>
          </a:xfrm>
        </p:grpSpPr>
        <p:pic>
          <p:nvPicPr>
            <p:cNvPr id="13316" name="Picture 4" descr="http://i2.blogs.indiewire.com/thompsononhollywood/images/uploads/thompson-on-hollywood/inception3_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457" y="-76200"/>
              <a:ext cx="14456663" cy="7086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92711" y="2133600"/>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solidFill>
                    <a:schemeClr val="bg1"/>
                  </a:solidFill>
                </a:rPr>
                <a:t>The End?</a:t>
              </a:r>
              <a:endParaRPr lang="en-US" dirty="0">
                <a:solidFill>
                  <a:schemeClr val="bg1"/>
                </a:solidFill>
              </a:endParaRPr>
            </a:p>
          </p:txBody>
        </p:sp>
      </p:grpSp>
    </p:spTree>
    <p:extLst>
      <p:ext uri="{BB962C8B-B14F-4D97-AF65-F5344CB8AC3E}">
        <p14:creationId xmlns:p14="http://schemas.microsoft.com/office/powerpoint/2010/main" val="9686578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7154" y="3163124"/>
            <a:ext cx="5806974" cy="707886"/>
          </a:xfrm>
          <a:prstGeom prst="rect">
            <a:avLst/>
          </a:prstGeom>
        </p:spPr>
        <p:txBody>
          <a:bodyPr wrap="none">
            <a:spAutoFit/>
          </a:bodyPr>
          <a:lstStyle/>
          <a:p>
            <a:r>
              <a:rPr lang="en-US" sz="4000" dirty="0" smtClean="0"/>
              <a:t>http://cs106a.stanford.edu</a:t>
            </a:r>
            <a:endParaRPr lang="en-US" sz="4000" dirty="0"/>
          </a:p>
        </p:txBody>
      </p:sp>
      <p:sp>
        <p:nvSpPr>
          <p:cNvPr id="7" name="Right Arrow 6"/>
          <p:cNvSpPr/>
          <p:nvPr/>
        </p:nvSpPr>
        <p:spPr>
          <a:xfrm rot="2760181">
            <a:off x="1003163" y="1666277"/>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5523020">
            <a:off x="3898675" y="4086430"/>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7391163">
            <a:off x="6089221" y="1643504"/>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Course Website</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954370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15143</TotalTime>
  <Words>2158</Words>
  <Application>Microsoft Macintosh PowerPoint</Application>
  <PresentationFormat>On-screen Show (4:3)</PresentationFormat>
  <Paragraphs>746</Paragraphs>
  <Slides>83</Slides>
  <Notes>59</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 106A</dc:title>
  <dc:creator>Chris Piech</dc:creator>
  <cp:lastModifiedBy>Chris Piech</cp:lastModifiedBy>
  <cp:revision>86</cp:revision>
  <dcterms:created xsi:type="dcterms:W3CDTF">2014-06-12T14:27:44Z</dcterms:created>
  <dcterms:modified xsi:type="dcterms:W3CDTF">2018-01-05T13:01:31Z</dcterms:modified>
</cp:coreProperties>
</file>